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53" r:id="rId3"/>
    <p:sldId id="354" r:id="rId4"/>
    <p:sldId id="355" r:id="rId5"/>
    <p:sldId id="358" r:id="rId6"/>
    <p:sldId id="356" r:id="rId7"/>
    <p:sldId id="357" r:id="rId8"/>
    <p:sldId id="360" r:id="rId9"/>
    <p:sldId id="364" r:id="rId10"/>
    <p:sldId id="365" r:id="rId11"/>
    <p:sldId id="367" r:id="rId12"/>
    <p:sldId id="368" r:id="rId13"/>
    <p:sldId id="263" r:id="rId14"/>
    <p:sldId id="269" r:id="rId15"/>
    <p:sldId id="362" r:id="rId16"/>
    <p:sldId id="375" r:id="rId17"/>
    <p:sldId id="370" r:id="rId18"/>
    <p:sldId id="264" r:id="rId19"/>
    <p:sldId id="260" r:id="rId20"/>
    <p:sldId id="267" r:id="rId21"/>
    <p:sldId id="266" r:id="rId22"/>
    <p:sldId id="279" r:id="rId23"/>
    <p:sldId id="281" r:id="rId24"/>
    <p:sldId id="287" r:id="rId25"/>
    <p:sldId id="290" r:id="rId26"/>
    <p:sldId id="280" r:id="rId27"/>
    <p:sldId id="282" r:id="rId28"/>
    <p:sldId id="283" r:id="rId29"/>
    <p:sldId id="284" r:id="rId30"/>
    <p:sldId id="286" r:id="rId31"/>
    <p:sldId id="288" r:id="rId32"/>
    <p:sldId id="291" r:id="rId33"/>
    <p:sldId id="268" r:id="rId34"/>
    <p:sldId id="274" r:id="rId35"/>
    <p:sldId id="270" r:id="rId36"/>
    <p:sldId id="271" r:id="rId37"/>
    <p:sldId id="272" r:id="rId38"/>
    <p:sldId id="275" r:id="rId39"/>
    <p:sldId id="276" r:id="rId40"/>
    <p:sldId id="277" r:id="rId41"/>
    <p:sldId id="363" r:id="rId42"/>
    <p:sldId id="293" r:id="rId43"/>
    <p:sldId id="371" r:id="rId44"/>
    <p:sldId id="372" r:id="rId45"/>
    <p:sldId id="292" r:id="rId46"/>
    <p:sldId id="295" r:id="rId47"/>
    <p:sldId id="298" r:id="rId48"/>
    <p:sldId id="294" r:id="rId49"/>
    <p:sldId id="296" r:id="rId50"/>
    <p:sldId id="297" r:id="rId51"/>
    <p:sldId id="299" r:id="rId52"/>
    <p:sldId id="300" r:id="rId53"/>
    <p:sldId id="374" r:id="rId54"/>
    <p:sldId id="340" r:id="rId55"/>
    <p:sldId id="345" r:id="rId56"/>
    <p:sldId id="346" r:id="rId57"/>
    <p:sldId id="343" r:id="rId58"/>
    <p:sldId id="344" r:id="rId59"/>
    <p:sldId id="347" r:id="rId60"/>
    <p:sldId id="369" r:id="rId61"/>
    <p:sldId id="342" r:id="rId62"/>
    <p:sldId id="303" r:id="rId63"/>
    <p:sldId id="304" r:id="rId64"/>
    <p:sldId id="373" r:id="rId65"/>
    <p:sldId id="305" r:id="rId66"/>
    <p:sldId id="302" r:id="rId67"/>
    <p:sldId id="309" r:id="rId68"/>
    <p:sldId id="306" r:id="rId69"/>
    <p:sldId id="307" r:id="rId70"/>
    <p:sldId id="308" r:id="rId71"/>
    <p:sldId id="310" r:id="rId72"/>
    <p:sldId id="311" r:id="rId73"/>
    <p:sldId id="313" r:id="rId74"/>
    <p:sldId id="312" r:id="rId75"/>
    <p:sldId id="315" r:id="rId76"/>
    <p:sldId id="317" r:id="rId77"/>
    <p:sldId id="314" r:id="rId78"/>
    <p:sldId id="316" r:id="rId79"/>
    <p:sldId id="318" r:id="rId80"/>
    <p:sldId id="319" r:id="rId81"/>
    <p:sldId id="320" r:id="rId82"/>
    <p:sldId id="329" r:id="rId83"/>
    <p:sldId id="328" r:id="rId84"/>
    <p:sldId id="330" r:id="rId85"/>
    <p:sldId id="333" r:id="rId86"/>
    <p:sldId id="339" r:id="rId87"/>
    <p:sldId id="336" r:id="rId88"/>
    <p:sldId id="331" r:id="rId89"/>
    <p:sldId id="332" r:id="rId90"/>
    <p:sldId id="335" r:id="rId91"/>
    <p:sldId id="334" r:id="rId92"/>
    <p:sldId id="338" r:id="rId93"/>
    <p:sldId id="337" r:id="rId94"/>
    <p:sldId id="348" r:id="rId95"/>
    <p:sldId id="349" r:id="rId96"/>
    <p:sldId id="351" r:id="rId97"/>
    <p:sldId id="352" r:id="rId98"/>
    <p:sldId id="262" r:id="rId99"/>
    <p:sldId id="258" r:id="rId100"/>
    <p:sldId id="361"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38" autoAdjust="0"/>
    <p:restoredTop sz="94660"/>
  </p:normalViewPr>
  <p:slideViewPr>
    <p:cSldViewPr snapToGrid="0">
      <p:cViewPr varScale="1">
        <p:scale>
          <a:sx n="120" d="100"/>
          <a:sy n="120" d="100"/>
        </p:scale>
        <p:origin x="60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0:15:16.468"/>
    </inkml:context>
    <inkml:brush xml:id="br0">
      <inkml:brushProperty name="width" value="0.2" units="cm"/>
      <inkml:brushProperty name="height" value="0.2" units="cm"/>
      <inkml:brushProperty name="color" value="#FF0066"/>
    </inkml:brush>
  </inkml:definitions>
  <inkml:trace contextRef="#ctx0" brushRef="#br0">1 8 24575,'5'-1'0,"0"-1"0,0 1 0,0 0 0,0 0 0,1 0 0,-1 0 0,0 1 0,1 0 0,-1 0 0,0 1 0,1 0 0,7 1 0,7 0 0,286 1 0,120 6 0,118-10 0,-216-8 0,-17 29 0,-214-13 0,143-7 0,-101-2 0,-52 2 0,561-15 0,189 3 0,-512 14 0,73-2-1365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0:15:19.343"/>
    </inkml:context>
    <inkml:brush xml:id="br0">
      <inkml:brushProperty name="width" value="0.2" units="cm"/>
      <inkml:brushProperty name="height" value="0.2" units="cm"/>
      <inkml:brushProperty name="color" value="#FF0066"/>
    </inkml:brush>
  </inkml:definitions>
  <inkml:trace contextRef="#ctx0" brushRef="#br0">391 840 24575,'0'-5'0,"1"0"0,0 0 0,0 0 0,0 0 0,1 0 0,-1 0 0,1 0 0,0 1 0,1-1 0,-1 1 0,1 0 0,5-7 0,48-49 0,-36 40 0,10-7 0,1 1 0,1 1 0,1 2 0,1 1 0,72-34 0,197-63 0,-300 118 0,375-111 0,-297 96 0,1 3 0,149-5 0,-4 16 0,282 32 0,-488-26 0,-1 1 0,0 1 0,-1 0 0,1 2 0,-1 0 0,-1 1 0,1 1 0,-2 1 0,1 0 0,-1 2 0,-1-1 0,25 27 0,6 11 0,-2 3 0,54 82 0,-85-116 0,-1 1 0,-1 0 0,-1 1 0,-1 0 0,-1 0 0,0 1 0,-2 1 0,-1-1 0,0 1 0,3 34 0,10 569 0,-20-570 0,-3 0 0,-2-1 0,-3 0 0,-2 0 0,-2-1 0,-28 69 0,26-91 0,-2 0 0,-1-2 0,-1 0 0,-2-1 0,-1-1 0,-1-1 0,-1-1 0,-2-1 0,0-2 0,-41 29 0,-28 10 0,-193 95 0,182-104 0,45-21 0,-287 131 0,304-147 0,-1-1 0,0-3 0,-1-2 0,0-2 0,0-2 0,-59 1 0,72-6 0,1-1 0,-1-2 0,1-1 0,-1-2 0,1 0 0,1-3 0,-1 0 0,1-3 0,-56-26 0,38 9 0,1-2 0,2-2 0,1-2 0,2-2 0,1-1 0,3-3 0,0-1 0,3-2 0,2-2 0,-50-83 0,-206-373 0,37-18 0,233 467 0,2-1 0,3-1 0,2 0 0,3-1 0,2 0 0,2-1 0,3 0 0,4-58 0,0 92 0,0 0 0,2 0 0,1 0 0,0 0 0,1 1 0,2 0 0,0 0 0,1 0 0,1 1 0,1 0 0,1 1 0,0 0 0,2 0 0,0 2 0,1-1 0,1 2 0,0 0 0,1 1 0,27-21 0,-7 12 0,0 1 0,1 2 0,71-30 0,125-30 0,-15 6 0,-133 34-1365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4T06:50:21.769"/>
    </inkml:context>
    <inkml:brush xml:id="br0">
      <inkml:brushProperty name="width" value="0.2" units="cm"/>
      <inkml:brushProperty name="height" value="0.2" units="cm"/>
      <inkml:brushProperty name="color" value="#FFC000"/>
    </inkml:brush>
  </inkml:definitions>
  <inkml:trace contextRef="#ctx0" brushRef="#br0">1 24 24575,'6'0'0,"69"0"0,138-16 0,-181 12 0,0 2 0,1 1 0,-1 1 0,1 2 0,-1 1 0,35 9 0,-31-8-532,69-1-1,-100-3 233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4T06:54:00.3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1 102,'505'-20,"990"-62,1490 84,-2957-1,55 10,18 2,192 12,36 1,-295-26,33-1,126 15,56 12,-167-21,-62-5,-1 1,1 1,-1 1,25 6,-28-4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9T07:58:05.6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91,'32'-1,"47"-9,-46 5,44-1,288-17,-263 22,417-10,-377 5,189-14,-250 13,118 7,-83 2,89 12,-175-11,-1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9F902-006D-96A8-5680-F892E9E6E4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906D36-2F51-F849-BA8C-E40F08DCDE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000490-26C3-5CFE-FAA4-319AE77B7B51}"/>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5" name="Footer Placeholder 4">
            <a:extLst>
              <a:ext uri="{FF2B5EF4-FFF2-40B4-BE49-F238E27FC236}">
                <a16:creationId xmlns:a16="http://schemas.microsoft.com/office/drawing/2014/main" id="{DA888673-F377-541A-7500-138306828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979D2C-76BC-6E33-E442-1A69FFC3EB32}"/>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37831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19FA6-BF99-ACD5-01B4-B27791AFDF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AE4FF8-CACA-FC9D-234B-DB5D0755F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39B1C0-38E4-C1F0-699F-4A1FE343FC7E}"/>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5" name="Footer Placeholder 4">
            <a:extLst>
              <a:ext uri="{FF2B5EF4-FFF2-40B4-BE49-F238E27FC236}">
                <a16:creationId xmlns:a16="http://schemas.microsoft.com/office/drawing/2014/main" id="{D43F6DFA-23CD-9743-8AEC-B46D6043E1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A59E9-BB6E-1B40-ED98-757EBFB68E31}"/>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02427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CDE799-6E57-CE38-8973-005280824E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9F181F-AE4E-A55F-00FB-F89D7E8142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AD9EA7-7F74-E68A-003C-6D2A43A1F22D}"/>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5" name="Footer Placeholder 4">
            <a:extLst>
              <a:ext uri="{FF2B5EF4-FFF2-40B4-BE49-F238E27FC236}">
                <a16:creationId xmlns:a16="http://schemas.microsoft.com/office/drawing/2014/main" id="{A8C3E389-9AA5-6643-C673-C1306FED6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DDF96-10FC-8987-8547-FC196BCA9B1F}"/>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705834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E151-BC95-E62B-B696-57891780C6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07562D-5E6C-9367-7F68-264EBDE36E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6AFAB-3974-D860-385F-FE0E428EA990}"/>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5" name="Footer Placeholder 4">
            <a:extLst>
              <a:ext uri="{FF2B5EF4-FFF2-40B4-BE49-F238E27FC236}">
                <a16:creationId xmlns:a16="http://schemas.microsoft.com/office/drawing/2014/main" id="{0C7067F7-B44A-70E0-7013-310C87043F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E50EE-41AB-D9D5-8B7E-FEB80D3381C7}"/>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66409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0A875-1893-22C7-4A59-171FE2CDDD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F8C28C-E9CD-3F1B-680A-B8D246FC77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C225C7-426A-28CE-62B7-017D40DE8347}"/>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5" name="Footer Placeholder 4">
            <a:extLst>
              <a:ext uri="{FF2B5EF4-FFF2-40B4-BE49-F238E27FC236}">
                <a16:creationId xmlns:a16="http://schemas.microsoft.com/office/drawing/2014/main" id="{E9C443AE-B548-3928-CD5E-BA22D1640C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6DB40F-E717-DF56-4CD6-41EC82FCB189}"/>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311352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7397-7610-F659-CAA8-85CE33709D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08E49B-959D-BF7D-BF52-CFE02728C6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117295-1F0D-F4AB-9650-BF6E6A8CD9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18C1EB-01E7-FD96-E2CC-1717BEDB6607}"/>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6" name="Footer Placeholder 5">
            <a:extLst>
              <a:ext uri="{FF2B5EF4-FFF2-40B4-BE49-F238E27FC236}">
                <a16:creationId xmlns:a16="http://schemas.microsoft.com/office/drawing/2014/main" id="{148F1F7E-6CDE-FEA9-B349-3A8F402AA1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9756B2-F968-4268-5037-16EECC30106B}"/>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3610800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5B612-CB1A-9F80-80A2-65DC37E75B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EC8651-44FD-2697-F563-92CE48400A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7D79DD-6334-FA62-7E5E-FB98D31E9D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020616-5C50-FE02-0F25-F858DD4E07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B91BBD-4060-6B50-A8EE-36850B38C1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35FF91-477D-9907-0413-316C26C3C577}"/>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8" name="Footer Placeholder 7">
            <a:extLst>
              <a:ext uri="{FF2B5EF4-FFF2-40B4-BE49-F238E27FC236}">
                <a16:creationId xmlns:a16="http://schemas.microsoft.com/office/drawing/2014/main" id="{E82C1553-5A4A-023E-BD7C-1AB880BED7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9B6413-E7F5-1480-9AF7-A8AC5EA6AF8C}"/>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2177720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D8D8-BEC9-8E80-FDB6-A08B4BBE24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C0F70E-C537-68E9-9112-F85E52E091A8}"/>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4" name="Footer Placeholder 3">
            <a:extLst>
              <a:ext uri="{FF2B5EF4-FFF2-40B4-BE49-F238E27FC236}">
                <a16:creationId xmlns:a16="http://schemas.microsoft.com/office/drawing/2014/main" id="{07A345B5-4552-439F-463E-5EDFE1FC42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6E0806-CB70-1C94-2201-9406F42A324E}"/>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2526293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F5A11E-ED4A-EB5C-6B5A-DEEB83D7D73F}"/>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3" name="Footer Placeholder 2">
            <a:extLst>
              <a:ext uri="{FF2B5EF4-FFF2-40B4-BE49-F238E27FC236}">
                <a16:creationId xmlns:a16="http://schemas.microsoft.com/office/drawing/2014/main" id="{6F8F0030-D998-89A8-A9E6-0012F457BB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3A2D4A-89CE-0AAF-3E9D-C3A33B1E242A}"/>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087375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B666-4D4F-DE46-3F44-A9D01745A1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10C6D0-4958-C106-DDDD-A82AD9ED79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9A3605-DE9A-8D9C-61CF-1E0347557C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B5E84A-2EB6-D6F7-D2A1-8891C5D25CE5}"/>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6" name="Footer Placeholder 5">
            <a:extLst>
              <a:ext uri="{FF2B5EF4-FFF2-40B4-BE49-F238E27FC236}">
                <a16:creationId xmlns:a16="http://schemas.microsoft.com/office/drawing/2014/main" id="{7485ADD9-A758-9AA0-D181-2CD73D409A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055F5D-C0C4-9C94-ED51-CA17395422D3}"/>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674270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7F16-CC19-F99A-A680-A7AF70B0A0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D32E0B-AF38-E0FA-FBF8-2D7B62A11D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BB8F17-D256-F774-53AC-0FAD875F4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B3E87-7C57-D097-2C14-F4D8F6E20FFF}"/>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6" name="Footer Placeholder 5">
            <a:extLst>
              <a:ext uri="{FF2B5EF4-FFF2-40B4-BE49-F238E27FC236}">
                <a16:creationId xmlns:a16="http://schemas.microsoft.com/office/drawing/2014/main" id="{6E608FBE-4791-372B-A989-A58AB71273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3481E1-5683-1D4D-72DB-3C787686DED7}"/>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69502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C9FE1B-BB4E-7C90-7728-4244D0813C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861E9F-B9E7-FCBE-1B1D-8FC75AF44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71D5B-9785-CB46-873B-8DCA9B0710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4A7A0-DFCC-41AE-90DB-6C15F128ED63}" type="datetimeFigureOut">
              <a:rPr lang="en-US" smtClean="0"/>
              <a:t>4/20/2023</a:t>
            </a:fld>
            <a:endParaRPr lang="en-US"/>
          </a:p>
        </p:txBody>
      </p:sp>
      <p:sp>
        <p:nvSpPr>
          <p:cNvPr id="5" name="Footer Placeholder 4">
            <a:extLst>
              <a:ext uri="{FF2B5EF4-FFF2-40B4-BE49-F238E27FC236}">
                <a16:creationId xmlns:a16="http://schemas.microsoft.com/office/drawing/2014/main" id="{E8CFF21A-691A-317C-5155-F9908510C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E07440-56BD-2D7A-D362-C5B00B3C08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ED601-B0A0-48F9-B791-F4B834F337D3}" type="slidenum">
              <a:rPr lang="en-US" smtClean="0"/>
              <a:t>‹#›</a:t>
            </a:fld>
            <a:endParaRPr lang="en-US"/>
          </a:p>
        </p:txBody>
      </p:sp>
    </p:spTree>
    <p:extLst>
      <p:ext uri="{BB962C8B-B14F-4D97-AF65-F5344CB8AC3E}">
        <p14:creationId xmlns:p14="http://schemas.microsoft.com/office/powerpoint/2010/main" val="38439747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fccsdigitalchina/generative_ai_east_asian_studies"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fccsdigitalchina/generative_ai_east_asian_studies/tree/main/Clean_various_affiliation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fccsdigitalchina/generative_ai_east_asian_studies/tree/main/Clean_OCR_output/French_name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fccsdigitalchina/generative_ai_east_asian_studies/blob/main/Clean_OCR_output/French_names/2_prompt.txt"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fccsdigitalchina/generative_ai_east_asian_studies/blob/main/Codes_generation/JavaScript/String_rearrangement/2_prompt_3.5.tx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fccsdigitalchina/generative_ai_east_asian_studies/blob/main/Data_generation/Generate_nationalities/2_prompt.txt"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fccsdigitalchina/generative_ai_east_asian_studies/blob/main/Information_generate/Generate_nationalities/3_output_check.xlsx"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fccsdigitalchina/generative_ai_east_asian_studies/tree/main/Data_extraction/Deed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fccsdigitalchina/generative_ai_east_asian_studies/blob/main/Tag_data/Tag_social_assocations/2_prompt.txt"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fccsdigitalchina/generative_ai_east_asian_studies/blob/main/Tag_data/Tag_social_assocations/2_prompt_interface.txt"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fccsdigitalchina/generative_ai_east_asian_studies/blob/main/Training_data/Reign_year/2_prompt_4.0.tx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fccsdigitalchina/generative_ai_east_asian_studies/blob/main/Bibliography_footnote/Calligraphy/2_prompt.txt"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cbdb.fas.harvard.edu/cbdbapi/person.php?name=%E7%8E%8B%E5%AE%89%E7%9F%B3&amp;o=json"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fccsdigitalchina/generative_ai_east_asian_studies/blob/main/GIS/Viz_cbdb_biographical_addresses/2_prompt_1_call_api_find_nodes.txt"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customXml" Target="../ink/ink2.xml"/><Relationship Id="rId4" Type="http://schemas.openxmlformats.org/officeDocument/2006/relationships/image" Target="../media/image36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fccsdigitalchina/generative_ai_east_asian_studies/blob/main/Visualization/Linear_line_on_html/2_prompt_correct_part_1.txt"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ithub.com/fccsdigitalchina/generative_ai_east_asian_studies/blob/main/Visualization/Linear_line_on_html/2_prompt_correct_part_2.txt"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ithub.com/fccsdigitalchina/generative_ai_east_asian_studies/blob/main/Visualization/Gephi_create_gexf/2_prompt.txt"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40.png"/></Relationships>
</file>

<file path=ppt/slides/_rels/slide9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customXml" Target="../ink/ink5.xml"/><Relationship Id="rId4" Type="http://schemas.openxmlformats.org/officeDocument/2006/relationships/image" Target="../media/image47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2ABA-9C02-B209-D8EF-5E6672827F90}"/>
              </a:ext>
            </a:extLst>
          </p:cNvPr>
          <p:cNvSpPr>
            <a:spLocks noGrp="1"/>
          </p:cNvSpPr>
          <p:nvPr>
            <p:ph type="ctrTitle"/>
          </p:nvPr>
        </p:nvSpPr>
        <p:spPr/>
        <p:txBody>
          <a:bodyPr/>
          <a:lstStyle/>
          <a:p>
            <a:r>
              <a:rPr lang="en-US" b="0" i="0" dirty="0">
                <a:solidFill>
                  <a:srgbClr val="202124"/>
                </a:solidFill>
                <a:effectLst/>
                <a:latin typeface="docs-Roboto"/>
              </a:rPr>
              <a:t>Generative AI for East Asian Studies: Use Cases</a:t>
            </a:r>
            <a:endParaRPr lang="en-US" dirty="0"/>
          </a:p>
        </p:txBody>
      </p:sp>
      <p:sp>
        <p:nvSpPr>
          <p:cNvPr id="3" name="Subtitle 2">
            <a:extLst>
              <a:ext uri="{FF2B5EF4-FFF2-40B4-BE49-F238E27FC236}">
                <a16:creationId xmlns:a16="http://schemas.microsoft.com/office/drawing/2014/main" id="{8339EDF8-A016-34C4-23CB-778A96FBDE12}"/>
              </a:ext>
            </a:extLst>
          </p:cNvPr>
          <p:cNvSpPr>
            <a:spLocks noGrp="1"/>
          </p:cNvSpPr>
          <p:nvPr>
            <p:ph type="subTitle" idx="1"/>
          </p:nvPr>
        </p:nvSpPr>
        <p:spPr/>
        <p:txBody>
          <a:bodyPr/>
          <a:lstStyle/>
          <a:p>
            <a:endParaRPr lang="en-US" dirty="0"/>
          </a:p>
          <a:p>
            <a:r>
              <a:rPr lang="en-US" dirty="0"/>
              <a:t>Hongsu Wang</a:t>
            </a:r>
          </a:p>
          <a:p>
            <a:r>
              <a:rPr lang="en-US" dirty="0"/>
              <a:t>April 2023</a:t>
            </a:r>
          </a:p>
        </p:txBody>
      </p:sp>
    </p:spTree>
    <p:extLst>
      <p:ext uri="{BB962C8B-B14F-4D97-AF65-F5344CB8AC3E}">
        <p14:creationId xmlns:p14="http://schemas.microsoft.com/office/powerpoint/2010/main" val="2410254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6047-B176-47AC-7833-8A3C2E18F833}"/>
              </a:ext>
            </a:extLst>
          </p:cNvPr>
          <p:cNvSpPr>
            <a:spLocks noGrp="1"/>
          </p:cNvSpPr>
          <p:nvPr>
            <p:ph type="title"/>
          </p:nvPr>
        </p:nvSpPr>
        <p:spPr>
          <a:xfrm>
            <a:off x="831850" y="1709738"/>
            <a:ext cx="10515600" cy="4565556"/>
          </a:xfrm>
        </p:spPr>
        <p:txBody>
          <a:bodyPr>
            <a:noAutofit/>
          </a:bodyPr>
          <a:lstStyle/>
          <a:p>
            <a:pPr marL="0" indent="0" algn="ctr"/>
            <a:r>
              <a:rPr lang="en-US" sz="5400" dirty="0"/>
              <a:t>Professor Michael </a:t>
            </a:r>
            <a:r>
              <a:rPr lang="en-US" sz="5400" dirty="0" err="1"/>
              <a:t>Szonyi</a:t>
            </a:r>
            <a:br>
              <a:rPr lang="en-US" sz="5400" dirty="0"/>
            </a:br>
            <a:r>
              <a:rPr lang="en-US" sz="5400" dirty="0"/>
              <a:t>(Chinese Studies)</a:t>
            </a:r>
            <a:br>
              <a:rPr lang="en-US" sz="5400" dirty="0"/>
            </a:br>
            <a:br>
              <a:rPr lang="en-US" sz="1800" dirty="0"/>
            </a:br>
            <a:br>
              <a:rPr lang="en-US" sz="1800" dirty="0"/>
            </a:br>
            <a:r>
              <a:rPr lang="en-US" altLang="zh-CN" sz="4800" b="1" dirty="0"/>
              <a:t>Land </a:t>
            </a:r>
            <a:r>
              <a:rPr lang="en-US" sz="4800" b="1" dirty="0"/>
              <a:t>Markets, Property Rights, And Corporate Organization In Late Imperial China: Preliminary</a:t>
            </a:r>
            <a:br>
              <a:rPr lang="en-US" sz="4800" b="1" dirty="0"/>
            </a:br>
            <a:r>
              <a:rPr lang="en-US" sz="4800" b="1" dirty="0"/>
              <a:t>Reflections On Recently Discovered Materials From Fujian</a:t>
            </a:r>
          </a:p>
        </p:txBody>
      </p:sp>
    </p:spTree>
    <p:extLst>
      <p:ext uri="{BB962C8B-B14F-4D97-AF65-F5344CB8AC3E}">
        <p14:creationId xmlns:p14="http://schemas.microsoft.com/office/powerpoint/2010/main" val="12550337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9346-1319-B66F-CC97-FEB4C82A8051}"/>
              </a:ext>
            </a:extLst>
          </p:cNvPr>
          <p:cNvSpPr>
            <a:spLocks noGrp="1"/>
          </p:cNvSpPr>
          <p:nvPr>
            <p:ph type="title"/>
          </p:nvPr>
        </p:nvSpPr>
        <p:spPr/>
        <p:txBody>
          <a:bodyPr/>
          <a:lstStyle/>
          <a:p>
            <a:pPr algn="ctr"/>
            <a:r>
              <a:rPr lang="en-US" b="1" dirty="0"/>
              <a:t>Speeches from Generative AIs</a:t>
            </a:r>
          </a:p>
        </p:txBody>
      </p:sp>
      <p:sp>
        <p:nvSpPr>
          <p:cNvPr id="4" name="Text Placeholder 3">
            <a:extLst>
              <a:ext uri="{FF2B5EF4-FFF2-40B4-BE49-F238E27FC236}">
                <a16:creationId xmlns:a16="http://schemas.microsoft.com/office/drawing/2014/main" id="{CD4B4C5A-B003-19B8-2CB1-6518FEAD16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469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6047-B176-47AC-7833-8A3C2E18F833}"/>
              </a:ext>
            </a:extLst>
          </p:cNvPr>
          <p:cNvSpPr>
            <a:spLocks noGrp="1"/>
          </p:cNvSpPr>
          <p:nvPr>
            <p:ph type="title"/>
          </p:nvPr>
        </p:nvSpPr>
        <p:spPr>
          <a:xfrm>
            <a:off x="831850" y="1709738"/>
            <a:ext cx="10515600" cy="4142422"/>
          </a:xfrm>
        </p:spPr>
        <p:txBody>
          <a:bodyPr>
            <a:noAutofit/>
          </a:bodyPr>
          <a:lstStyle/>
          <a:p>
            <a:pPr marL="0" indent="0" algn="ctr"/>
            <a:r>
              <a:rPr lang="en-US" altLang="zh-CN" sz="5400" dirty="0"/>
              <a:t>Doctor Katherine Matsuura</a:t>
            </a:r>
            <a:r>
              <a:rPr lang="en-US" sz="5400" dirty="0"/>
              <a:t> </a:t>
            </a:r>
            <a:br>
              <a:rPr lang="en-US" sz="5400" dirty="0"/>
            </a:br>
            <a:r>
              <a:rPr lang="en-US" sz="5400" dirty="0"/>
              <a:t>(Japanese Studies)</a:t>
            </a:r>
            <a:br>
              <a:rPr lang="en-US" sz="5400" dirty="0"/>
            </a:br>
            <a:br>
              <a:rPr lang="en-US" sz="1800" dirty="0"/>
            </a:br>
            <a:br>
              <a:rPr lang="en-US" sz="1800" dirty="0"/>
            </a:br>
            <a:r>
              <a:rPr lang="en-US" sz="4800" b="1" dirty="0"/>
              <a:t>House Of Mirrors：</a:t>
            </a:r>
            <a:br>
              <a:rPr lang="en-US" sz="4800" b="1" dirty="0"/>
            </a:br>
            <a:r>
              <a:rPr lang="en-US" sz="4800" b="1" dirty="0"/>
              <a:t>American History-Writing On Japan</a:t>
            </a:r>
            <a:br>
              <a:rPr lang="en-US" sz="4800" b="1" dirty="0"/>
            </a:br>
            <a:r>
              <a:rPr lang="en-US" sz="2800" b="1" dirty="0"/>
              <a:t>by Carol Gluck</a:t>
            </a:r>
            <a:endParaRPr lang="en-US" sz="4800" b="1" dirty="0"/>
          </a:p>
        </p:txBody>
      </p:sp>
    </p:spTree>
    <p:extLst>
      <p:ext uri="{BB962C8B-B14F-4D97-AF65-F5344CB8AC3E}">
        <p14:creationId xmlns:p14="http://schemas.microsoft.com/office/powerpoint/2010/main" val="4263158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463B2A5-EEA6-FAFD-6F5D-A6DE6C910840}"/>
              </a:ext>
            </a:extLst>
          </p:cNvPr>
          <p:cNvSpPr>
            <a:spLocks noGrp="1"/>
          </p:cNvSpPr>
          <p:nvPr>
            <p:ph idx="1"/>
          </p:nvPr>
        </p:nvSpPr>
        <p:spPr>
          <a:xfrm>
            <a:off x="838200" y="1021976"/>
            <a:ext cx="10515600" cy="5154987"/>
          </a:xfrm>
        </p:spPr>
        <p:txBody>
          <a:bodyPr>
            <a:normAutofit fontScale="92500"/>
          </a:bodyPr>
          <a:lstStyle/>
          <a:p>
            <a:pPr marL="0" indent="0">
              <a:lnSpc>
                <a:spcPct val="150000"/>
              </a:lnSpc>
              <a:buNone/>
            </a:pPr>
            <a:r>
              <a:rPr lang="en-US" altLang="zh-CN" sz="5400" dirty="0"/>
              <a:t>Generative AI A: </a:t>
            </a:r>
            <a:r>
              <a:rPr lang="en-US" altLang="zh-CN" sz="5400" dirty="0" err="1"/>
              <a:t>ChatGPT</a:t>
            </a:r>
            <a:r>
              <a:rPr lang="en-US" altLang="zh-CN" sz="5400" dirty="0"/>
              <a:t> 4.0 (</a:t>
            </a:r>
            <a:r>
              <a:rPr lang="en-US" altLang="zh-CN" sz="5400" dirty="0" err="1"/>
              <a:t>OpenAI</a:t>
            </a:r>
            <a:r>
              <a:rPr lang="en-US" altLang="zh-CN" sz="5400" dirty="0"/>
              <a:t>)</a:t>
            </a:r>
          </a:p>
          <a:p>
            <a:pPr marL="0" indent="0">
              <a:lnSpc>
                <a:spcPct val="150000"/>
              </a:lnSpc>
              <a:buNone/>
            </a:pPr>
            <a:r>
              <a:rPr lang="en-US" sz="5400" dirty="0"/>
              <a:t>Generative AI B: New Bing (Microsoft)</a:t>
            </a:r>
          </a:p>
          <a:p>
            <a:pPr marL="0" indent="0">
              <a:lnSpc>
                <a:spcPct val="150000"/>
              </a:lnSpc>
              <a:buNone/>
            </a:pPr>
            <a:r>
              <a:rPr lang="en-US" sz="5400" dirty="0"/>
              <a:t>Generative AI C: </a:t>
            </a:r>
            <a:r>
              <a:rPr lang="en-US" altLang="zh-CN" sz="5400" dirty="0"/>
              <a:t>Bard (Google)</a:t>
            </a:r>
            <a:endParaRPr lang="en-US" sz="5400" dirty="0"/>
          </a:p>
        </p:txBody>
      </p:sp>
    </p:spTree>
    <p:extLst>
      <p:ext uri="{BB962C8B-B14F-4D97-AF65-F5344CB8AC3E}">
        <p14:creationId xmlns:p14="http://schemas.microsoft.com/office/powerpoint/2010/main" val="45614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18E66-DC65-12EA-BE1A-97C015C2894E}"/>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F95DB170-7069-6E2F-504D-7E484F01EAA1}"/>
              </a:ext>
            </a:extLst>
          </p:cNvPr>
          <p:cNvSpPr>
            <a:spLocks noGrp="1"/>
          </p:cNvSpPr>
          <p:nvPr>
            <p:ph idx="1"/>
          </p:nvPr>
        </p:nvSpPr>
        <p:spPr>
          <a:xfrm>
            <a:off x="838200" y="1434353"/>
            <a:ext cx="10515600" cy="4742610"/>
          </a:xfrm>
        </p:spPr>
        <p:txBody>
          <a:bodyPr>
            <a:normAutofit/>
          </a:bodyPr>
          <a:lstStyle/>
          <a:p>
            <a:pPr>
              <a:lnSpc>
                <a:spcPct val="150000"/>
              </a:lnSpc>
            </a:pPr>
            <a:r>
              <a:rPr lang="en-US" altLang="zh-CN" sz="3200" dirty="0">
                <a:solidFill>
                  <a:schemeClr val="bg2">
                    <a:lumMod val="90000"/>
                  </a:schemeClr>
                </a:solidFill>
              </a:rPr>
              <a:t>Summarize Articles</a:t>
            </a:r>
          </a:p>
          <a:p>
            <a:pPr>
              <a:lnSpc>
                <a:spcPct val="150000"/>
              </a:lnSpc>
            </a:pPr>
            <a:r>
              <a:rPr lang="en-US" altLang="zh-CN" sz="3200" dirty="0"/>
              <a:t>Create and Clean Data</a:t>
            </a:r>
          </a:p>
          <a:p>
            <a:pPr>
              <a:lnSpc>
                <a:spcPct val="150000"/>
              </a:lnSpc>
            </a:pPr>
            <a:r>
              <a:rPr lang="en-US" altLang="zh-CN" sz="3200" dirty="0"/>
              <a:t>Code (Standardize) Data</a:t>
            </a:r>
          </a:p>
          <a:p>
            <a:pPr>
              <a:lnSpc>
                <a:spcPct val="150000"/>
              </a:lnSpc>
            </a:pPr>
            <a:r>
              <a:rPr lang="en-US" altLang="zh-CN" sz="3200" dirty="0"/>
              <a:t>Data Analysis </a:t>
            </a:r>
          </a:p>
          <a:p>
            <a:pPr>
              <a:lnSpc>
                <a:spcPct val="150000"/>
              </a:lnSpc>
            </a:pPr>
            <a:r>
              <a:rPr lang="en-US" altLang="zh-CN" sz="3200" dirty="0"/>
              <a:t>Data Visualization</a:t>
            </a:r>
          </a:p>
        </p:txBody>
      </p:sp>
    </p:spTree>
    <p:extLst>
      <p:ext uri="{BB962C8B-B14F-4D97-AF65-F5344CB8AC3E}">
        <p14:creationId xmlns:p14="http://schemas.microsoft.com/office/powerpoint/2010/main" val="927620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7EF05D-B7E0-D7C3-C421-320BB2324647}"/>
              </a:ext>
            </a:extLst>
          </p:cNvPr>
          <p:cNvSpPr>
            <a:spLocks noGrp="1"/>
          </p:cNvSpPr>
          <p:nvPr>
            <p:ph idx="1"/>
          </p:nvPr>
        </p:nvSpPr>
        <p:spPr>
          <a:xfrm>
            <a:off x="932468" y="813521"/>
            <a:ext cx="10515600" cy="710759"/>
          </a:xfrm>
        </p:spPr>
        <p:txBody>
          <a:bodyPr/>
          <a:lstStyle/>
          <a:p>
            <a:pPr marL="0" indent="0">
              <a:buNone/>
            </a:pPr>
            <a:r>
              <a:rPr lang="en-US" dirty="0">
                <a:hlinkClick r:id="rId2"/>
              </a:rPr>
              <a:t>https://github.com/fccsdigitalchina/generative_ai_east_asian_studies</a:t>
            </a:r>
            <a:endParaRPr lang="en-US" dirty="0"/>
          </a:p>
        </p:txBody>
      </p:sp>
      <p:pic>
        <p:nvPicPr>
          <p:cNvPr id="7" name="Picture 6">
            <a:extLst>
              <a:ext uri="{FF2B5EF4-FFF2-40B4-BE49-F238E27FC236}">
                <a16:creationId xmlns:a16="http://schemas.microsoft.com/office/drawing/2014/main" id="{FA5BE16D-F6C8-7FF0-C0B6-6A991415E33C}"/>
              </a:ext>
            </a:extLst>
          </p:cNvPr>
          <p:cNvPicPr>
            <a:picLocks noChangeAspect="1"/>
          </p:cNvPicPr>
          <p:nvPr/>
        </p:nvPicPr>
        <p:blipFill>
          <a:blip r:embed="rId3"/>
          <a:stretch>
            <a:fillRect/>
          </a:stretch>
        </p:blipFill>
        <p:spPr>
          <a:xfrm>
            <a:off x="932468" y="2046571"/>
            <a:ext cx="3828061" cy="3853412"/>
          </a:xfrm>
          <a:prstGeom prst="rect">
            <a:avLst/>
          </a:prstGeom>
        </p:spPr>
      </p:pic>
      <p:pic>
        <p:nvPicPr>
          <p:cNvPr id="4" name="Picture 3">
            <a:extLst>
              <a:ext uri="{FF2B5EF4-FFF2-40B4-BE49-F238E27FC236}">
                <a16:creationId xmlns:a16="http://schemas.microsoft.com/office/drawing/2014/main" id="{D9862AC5-C88E-F4FA-BC92-F889078D1323}"/>
              </a:ext>
            </a:extLst>
          </p:cNvPr>
          <p:cNvPicPr>
            <a:picLocks noChangeAspect="1"/>
          </p:cNvPicPr>
          <p:nvPr/>
        </p:nvPicPr>
        <p:blipFill>
          <a:blip r:embed="rId4"/>
          <a:stretch>
            <a:fillRect/>
          </a:stretch>
        </p:blipFill>
        <p:spPr>
          <a:xfrm>
            <a:off x="5039462" y="1524280"/>
            <a:ext cx="7152538" cy="4585572"/>
          </a:xfrm>
          <a:prstGeom prst="rect">
            <a:avLst/>
          </a:prstGeom>
        </p:spPr>
      </p:pic>
      <p:pic>
        <p:nvPicPr>
          <p:cNvPr id="6" name="Picture 5">
            <a:extLst>
              <a:ext uri="{FF2B5EF4-FFF2-40B4-BE49-F238E27FC236}">
                <a16:creationId xmlns:a16="http://schemas.microsoft.com/office/drawing/2014/main" id="{1C8261AF-5128-A9A6-D062-562B259DFE3C}"/>
              </a:ext>
            </a:extLst>
          </p:cNvPr>
          <p:cNvPicPr>
            <a:picLocks noChangeAspect="1"/>
          </p:cNvPicPr>
          <p:nvPr/>
        </p:nvPicPr>
        <p:blipFill>
          <a:blip r:embed="rId5"/>
          <a:stretch>
            <a:fillRect/>
          </a:stretch>
        </p:blipFill>
        <p:spPr>
          <a:xfrm>
            <a:off x="7067629" y="3162579"/>
            <a:ext cx="3096204" cy="97180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711662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9A8580-9473-8A4D-BF18-4933AC118AA5}"/>
              </a:ext>
            </a:extLst>
          </p:cNvPr>
          <p:cNvPicPr>
            <a:picLocks noChangeAspect="1"/>
          </p:cNvPicPr>
          <p:nvPr/>
        </p:nvPicPr>
        <p:blipFill rotWithShape="1">
          <a:blip r:embed="rId2"/>
          <a:srcRect r="11687" b="13804"/>
          <a:stretch/>
        </p:blipFill>
        <p:spPr>
          <a:xfrm>
            <a:off x="1947514" y="0"/>
            <a:ext cx="10100447" cy="6858000"/>
          </a:xfrm>
          <a:prstGeom prst="rect">
            <a:avLst/>
          </a:prstGeom>
        </p:spPr>
      </p:pic>
    </p:spTree>
    <p:extLst>
      <p:ext uri="{BB962C8B-B14F-4D97-AF65-F5344CB8AC3E}">
        <p14:creationId xmlns:p14="http://schemas.microsoft.com/office/powerpoint/2010/main" val="1037581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E5ACD0-DC41-6239-E19D-6F99ECD5C3AC}"/>
              </a:ext>
            </a:extLst>
          </p:cNvPr>
          <p:cNvSpPr>
            <a:spLocks noGrp="1"/>
          </p:cNvSpPr>
          <p:nvPr>
            <p:ph type="title"/>
          </p:nvPr>
        </p:nvSpPr>
        <p:spPr/>
        <p:txBody>
          <a:bodyPr/>
          <a:lstStyle/>
          <a:p>
            <a:r>
              <a:rPr lang="en-US" altLang="zh-CN" sz="6000" dirty="0"/>
              <a:t>Create and Clean Data</a:t>
            </a:r>
            <a:endParaRPr lang="en-US" dirty="0"/>
          </a:p>
        </p:txBody>
      </p:sp>
    </p:spTree>
    <p:extLst>
      <p:ext uri="{BB962C8B-B14F-4D97-AF65-F5344CB8AC3E}">
        <p14:creationId xmlns:p14="http://schemas.microsoft.com/office/powerpoint/2010/main" val="2211687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DD07AC-0175-0611-B01D-DFE0C666780A}"/>
              </a:ext>
            </a:extLst>
          </p:cNvPr>
          <p:cNvSpPr>
            <a:spLocks noGrp="1"/>
          </p:cNvSpPr>
          <p:nvPr>
            <p:ph idx="1"/>
          </p:nvPr>
        </p:nvSpPr>
        <p:spPr>
          <a:xfrm>
            <a:off x="838200" y="770965"/>
            <a:ext cx="10515600" cy="5405998"/>
          </a:xfrm>
        </p:spPr>
        <p:txBody>
          <a:bodyPr>
            <a:normAutofit/>
          </a:bodyPr>
          <a:lstStyle/>
          <a:p>
            <a:pPr marL="0" indent="0">
              <a:buNone/>
            </a:pPr>
            <a:r>
              <a:rPr lang="en-US" sz="1800" dirty="0">
                <a:hlinkClick r:id="rId2"/>
              </a:rPr>
              <a:t>https://github.com/fccsdigitalchina/generative_ai_east_asian_studies/tree/main/Clean_various_affiliations</a:t>
            </a:r>
            <a:endParaRPr lang="en-US" sz="1800" dirty="0"/>
          </a:p>
          <a:p>
            <a:pPr marL="0" indent="0">
              <a:buNone/>
            </a:pPr>
            <a:endParaRPr lang="en-US" sz="1800" dirty="0"/>
          </a:p>
        </p:txBody>
      </p:sp>
      <p:pic>
        <p:nvPicPr>
          <p:cNvPr id="7" name="Picture 6">
            <a:extLst>
              <a:ext uri="{FF2B5EF4-FFF2-40B4-BE49-F238E27FC236}">
                <a16:creationId xmlns:a16="http://schemas.microsoft.com/office/drawing/2014/main" id="{CDD7BA1D-F8B0-95A6-ED5F-19D4EE6EB609}"/>
              </a:ext>
            </a:extLst>
          </p:cNvPr>
          <p:cNvPicPr>
            <a:picLocks noChangeAspect="1"/>
          </p:cNvPicPr>
          <p:nvPr/>
        </p:nvPicPr>
        <p:blipFill rotWithShape="1">
          <a:blip r:embed="rId3"/>
          <a:srcRect b="6558"/>
          <a:stretch/>
        </p:blipFill>
        <p:spPr>
          <a:xfrm>
            <a:off x="2013968" y="1222303"/>
            <a:ext cx="8164064" cy="5492263"/>
          </a:xfrm>
          <a:prstGeom prst="rect">
            <a:avLst/>
          </a:prstGeom>
        </p:spPr>
      </p:pic>
      <p:sp>
        <p:nvSpPr>
          <p:cNvPr id="9" name="TextBox 8">
            <a:extLst>
              <a:ext uri="{FF2B5EF4-FFF2-40B4-BE49-F238E27FC236}">
                <a16:creationId xmlns:a16="http://schemas.microsoft.com/office/drawing/2014/main" id="{4823DB44-58F5-6F9B-C706-4851CCC6A158}"/>
              </a:ext>
            </a:extLst>
          </p:cNvPr>
          <p:cNvSpPr txBox="1"/>
          <p:nvPr/>
        </p:nvSpPr>
        <p:spPr>
          <a:xfrm>
            <a:off x="0" y="3473964"/>
            <a:ext cx="12192000" cy="707886"/>
          </a:xfrm>
          <a:prstGeom prst="rect">
            <a:avLst/>
          </a:prstGeom>
          <a:solidFill>
            <a:schemeClr val="tx1"/>
          </a:solidFill>
        </p:spPr>
        <p:txBody>
          <a:bodyPr wrap="square">
            <a:spAutoFit/>
          </a:bodyPr>
          <a:lstStyle/>
          <a:p>
            <a:pPr algn="ctr"/>
            <a:r>
              <a:rPr lang="en-US" sz="4000" dirty="0">
                <a:solidFill>
                  <a:schemeClr val="bg1"/>
                </a:solidFill>
              </a:rPr>
              <a:t>Clean Various Affiliations</a:t>
            </a:r>
          </a:p>
        </p:txBody>
      </p:sp>
    </p:spTree>
    <p:extLst>
      <p:ext uri="{BB962C8B-B14F-4D97-AF65-F5344CB8AC3E}">
        <p14:creationId xmlns:p14="http://schemas.microsoft.com/office/powerpoint/2010/main" val="737615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C4F82-5662-821C-AA42-269CD5451203}"/>
              </a:ext>
            </a:extLst>
          </p:cNvPr>
          <p:cNvSpPr>
            <a:spLocks noGrp="1"/>
          </p:cNvSpPr>
          <p:nvPr>
            <p:ph type="title"/>
          </p:nvPr>
        </p:nvSpPr>
        <p:spPr/>
        <p:txBody>
          <a:bodyPr/>
          <a:lstStyle/>
          <a:p>
            <a:r>
              <a:rPr lang="en-US" dirty="0"/>
              <a:t>Create data from OCR</a:t>
            </a:r>
          </a:p>
        </p:txBody>
      </p:sp>
      <p:pic>
        <p:nvPicPr>
          <p:cNvPr id="5" name="Content Placeholder 4">
            <a:extLst>
              <a:ext uri="{FF2B5EF4-FFF2-40B4-BE49-F238E27FC236}">
                <a16:creationId xmlns:a16="http://schemas.microsoft.com/office/drawing/2014/main" id="{2F088DEE-726E-F4FC-8054-B54A7757A982}"/>
              </a:ext>
            </a:extLst>
          </p:cNvPr>
          <p:cNvPicPr>
            <a:picLocks noGrp="1" noChangeAspect="1"/>
          </p:cNvPicPr>
          <p:nvPr>
            <p:ph idx="1"/>
          </p:nvPr>
        </p:nvPicPr>
        <p:blipFill rotWithShape="1">
          <a:blip r:embed="rId2"/>
          <a:srcRect t="14701"/>
          <a:stretch/>
        </p:blipFill>
        <p:spPr>
          <a:xfrm>
            <a:off x="548253" y="1421748"/>
            <a:ext cx="4752640" cy="4486274"/>
          </a:xfrm>
        </p:spPr>
      </p:pic>
      <p:sp>
        <p:nvSpPr>
          <p:cNvPr id="6" name="TextBox 5">
            <a:extLst>
              <a:ext uri="{FF2B5EF4-FFF2-40B4-BE49-F238E27FC236}">
                <a16:creationId xmlns:a16="http://schemas.microsoft.com/office/drawing/2014/main" id="{3F7AF605-04F9-AC37-7948-FC86BF60E2AA}"/>
              </a:ext>
            </a:extLst>
          </p:cNvPr>
          <p:cNvSpPr txBox="1"/>
          <p:nvPr/>
        </p:nvSpPr>
        <p:spPr>
          <a:xfrm>
            <a:off x="6006353" y="1783976"/>
            <a:ext cx="5844988" cy="3724096"/>
          </a:xfrm>
          <a:prstGeom prst="rect">
            <a:avLst/>
          </a:prstGeom>
          <a:noFill/>
        </p:spPr>
        <p:txBody>
          <a:bodyPr wrap="square" rtlCol="0">
            <a:spAutoFit/>
          </a:bodyPr>
          <a:lstStyle/>
          <a:p>
            <a:pPr marL="342900" indent="-342900">
              <a:buFont typeface="Arial" panose="020B0604020202020204" pitchFamily="34" charset="0"/>
              <a:buChar char="•"/>
            </a:pPr>
            <a:r>
              <a:rPr lang="fr-FR" sz="2400" dirty="0"/>
              <a:t>Notices Biographiques Et Bibliographiques Sur Les Jésuites de L‘ancienne Mission de Chine, 1552 – 1773</a:t>
            </a:r>
          </a:p>
          <a:p>
            <a:r>
              <a:rPr lang="fr-FR" sz="2400" dirty="0"/>
              <a:t> </a:t>
            </a:r>
            <a:r>
              <a:rPr lang="en-US" altLang="zh-CN" sz="2400" dirty="0"/>
              <a:t>(Biographical And Bibliographical Notes On The Jesuits Of The Ancient Mission Of China, 1552 - 1773)</a:t>
            </a:r>
          </a:p>
          <a:p>
            <a:endParaRPr lang="en-US" sz="2800" dirty="0"/>
          </a:p>
          <a:p>
            <a:pPr marL="457200" indent="-457200">
              <a:buFont typeface="Arial" panose="020B0604020202020204" pitchFamily="34" charset="0"/>
              <a:buChar char="•"/>
            </a:pPr>
            <a:r>
              <a:rPr lang="en-US" sz="2800" dirty="0"/>
              <a:t>Professor Liu Jianguo</a:t>
            </a:r>
            <a:endParaRPr lang="fr-FR" sz="2800" dirty="0"/>
          </a:p>
          <a:p>
            <a:endParaRPr lang="fr-FR" dirty="0"/>
          </a:p>
          <a:p>
            <a:endParaRPr lang="en-US" dirty="0"/>
          </a:p>
        </p:txBody>
      </p:sp>
      <p:sp>
        <p:nvSpPr>
          <p:cNvPr id="8" name="TextBox 7">
            <a:extLst>
              <a:ext uri="{FF2B5EF4-FFF2-40B4-BE49-F238E27FC236}">
                <a16:creationId xmlns:a16="http://schemas.microsoft.com/office/drawing/2014/main" id="{0AC40B7C-D400-45A2-9581-1090B87C1558}"/>
              </a:ext>
            </a:extLst>
          </p:cNvPr>
          <p:cNvSpPr txBox="1"/>
          <p:nvPr/>
        </p:nvSpPr>
        <p:spPr>
          <a:xfrm>
            <a:off x="5441577" y="5269992"/>
            <a:ext cx="6096000" cy="923330"/>
          </a:xfrm>
          <a:prstGeom prst="rect">
            <a:avLst/>
          </a:prstGeom>
          <a:noFill/>
        </p:spPr>
        <p:txBody>
          <a:bodyPr wrap="square">
            <a:spAutoFit/>
          </a:bodyPr>
          <a:lstStyle/>
          <a:p>
            <a:r>
              <a:rPr lang="en-US" dirty="0">
                <a:solidFill>
                  <a:schemeClr val="tx1"/>
                </a:solidFill>
                <a:hlinkClick r:id="rId3"/>
              </a:rPr>
              <a:t>https://github.com/fccsdigitalchina/generative_ai_east_asian_studies/tree/main/Clean_OCR_output/French_names</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873103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CD564A-8583-A92C-EF7B-F9D8C733C349}"/>
              </a:ext>
            </a:extLst>
          </p:cNvPr>
          <p:cNvSpPr>
            <a:spLocks noGrp="1"/>
          </p:cNvSpPr>
          <p:nvPr>
            <p:ph idx="1"/>
          </p:nvPr>
        </p:nvSpPr>
        <p:spPr>
          <a:xfrm>
            <a:off x="838200" y="1825625"/>
            <a:ext cx="5015753" cy="4351338"/>
          </a:xfrm>
        </p:spPr>
        <p:txBody>
          <a:bodyPr>
            <a:normAutofit lnSpcReduction="10000"/>
          </a:bodyPr>
          <a:lstStyle/>
          <a:p>
            <a:pPr marL="0" indent="0">
              <a:buNone/>
            </a:pPr>
            <a:r>
              <a:rPr lang="en-US" dirty="0"/>
              <a:t>P. </a:t>
            </a:r>
            <a:r>
              <a:rPr lang="en-US" dirty="0" err="1"/>
              <a:t>Emm</a:t>
            </a:r>
            <a:r>
              <a:rPr lang="en-US" dirty="0"/>
              <a:t>. Diaz (junior) ..... P, Nicol. </a:t>
            </a:r>
            <a:r>
              <a:rPr lang="en-US" dirty="0" err="1"/>
              <a:t>Trigault</a:t>
            </a:r>
            <a:r>
              <a:rPr lang="en-US" dirty="0"/>
              <a:t>.	</a:t>
            </a:r>
          </a:p>
          <a:p>
            <a:pPr marL="0" indent="0">
              <a:buNone/>
            </a:pPr>
            <a:r>
              <a:rPr lang="en-US" dirty="0"/>
              <a:t>Fr. Pascal Mendes . 		</a:t>
            </a:r>
          </a:p>
          <a:p>
            <a:pPr marL="0" indent="0">
              <a:buNone/>
            </a:pPr>
            <a:r>
              <a:rPr lang="en-US" dirty="0"/>
              <a:t>Fr. Jean Fernandes 	</a:t>
            </a:r>
          </a:p>
          <a:p>
            <a:pPr marL="0" indent="0">
              <a:buNone/>
            </a:pPr>
            <a:r>
              <a:rPr lang="en-US" dirty="0"/>
              <a:t>Fr. Fr. de </a:t>
            </a:r>
            <a:r>
              <a:rPr lang="en-US" dirty="0" err="1"/>
              <a:t>Lagea</a:t>
            </a:r>
            <a:r>
              <a:rPr lang="en-US" dirty="0"/>
              <a:t>	</a:t>
            </a:r>
          </a:p>
          <a:p>
            <a:pPr marL="0" indent="0">
              <a:buNone/>
            </a:pPr>
            <a:r>
              <a:rPr lang="en-US" dirty="0"/>
              <a:t>Fr. Dom. Mendes	</a:t>
            </a:r>
          </a:p>
          <a:p>
            <a:pPr marL="0" indent="0">
              <a:buNone/>
            </a:pPr>
            <a:r>
              <a:rPr lang="en-US" dirty="0"/>
              <a:t>Fr. Jacq. </a:t>
            </a:r>
            <a:r>
              <a:rPr lang="en-US" dirty="0" err="1"/>
              <a:t>Néva</a:t>
            </a:r>
            <a:r>
              <a:rPr lang="en-US" dirty="0"/>
              <a:t>		</a:t>
            </a:r>
          </a:p>
          <a:p>
            <a:pPr marL="0" indent="0">
              <a:buNone/>
            </a:pPr>
            <a:r>
              <a:rPr lang="en-US" dirty="0"/>
              <a:t>P. Ruiz Barreto et </a:t>
            </a:r>
            <a:r>
              <a:rPr lang="en-US" dirty="0" err="1"/>
              <a:t>ses</a:t>
            </a:r>
            <a:r>
              <a:rPr lang="en-US" dirty="0"/>
              <a:t> Fr. Louis </a:t>
            </a:r>
            <a:r>
              <a:rPr lang="en-US" dirty="0" err="1"/>
              <a:t>Rozitto</a:t>
            </a:r>
            <a:r>
              <a:rPr lang="en-US" dirty="0"/>
              <a:t> .. [comp. Fr. </a:t>
            </a:r>
            <a:r>
              <a:rPr lang="en-US" dirty="0" err="1"/>
              <a:t>Vinc</a:t>
            </a:r>
            <a:r>
              <a:rPr lang="en-US" dirty="0"/>
              <a:t>. </a:t>
            </a:r>
            <a:r>
              <a:rPr lang="en-US" dirty="0" err="1"/>
              <a:t>Caun</a:t>
            </a:r>
            <a:r>
              <a:rPr lang="en-US" dirty="0"/>
              <a:t> om </a:t>
            </a:r>
            <a:r>
              <a:rPr lang="en-US" dirty="0" err="1"/>
              <a:t>Calioye</a:t>
            </a:r>
            <a:r>
              <a:rPr lang="en-US" dirty="0"/>
              <a:t>. P. Jules </a:t>
            </a:r>
            <a:r>
              <a:rPr lang="en-US" dirty="0" err="1"/>
              <a:t>Aleni</a:t>
            </a:r>
            <a:r>
              <a:rPr lang="en-US" dirty="0"/>
              <a:t>	</a:t>
            </a:r>
          </a:p>
        </p:txBody>
      </p:sp>
      <p:pic>
        <p:nvPicPr>
          <p:cNvPr id="5" name="Picture 4">
            <a:extLst>
              <a:ext uri="{FF2B5EF4-FFF2-40B4-BE49-F238E27FC236}">
                <a16:creationId xmlns:a16="http://schemas.microsoft.com/office/drawing/2014/main" id="{FF2B8296-3A4A-5822-B82B-AAC527770C3C}"/>
              </a:ext>
            </a:extLst>
          </p:cNvPr>
          <p:cNvPicPr>
            <a:picLocks noChangeAspect="1"/>
          </p:cNvPicPr>
          <p:nvPr/>
        </p:nvPicPr>
        <p:blipFill rotWithShape="1">
          <a:blip r:embed="rId2"/>
          <a:srcRect t="21699"/>
          <a:stretch/>
        </p:blipFill>
        <p:spPr>
          <a:xfrm>
            <a:off x="6255897" y="182563"/>
            <a:ext cx="6043679" cy="6492874"/>
          </a:xfrm>
          <a:prstGeom prst="rect">
            <a:avLst/>
          </a:prstGeom>
        </p:spPr>
      </p:pic>
    </p:spTree>
    <p:extLst>
      <p:ext uri="{BB962C8B-B14F-4D97-AF65-F5344CB8AC3E}">
        <p14:creationId xmlns:p14="http://schemas.microsoft.com/office/powerpoint/2010/main" val="643891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BD3C6F-D28D-7FEF-C182-0E827741233D}"/>
              </a:ext>
            </a:extLst>
          </p:cNvPr>
          <p:cNvSpPr>
            <a:spLocks noGrp="1"/>
          </p:cNvSpPr>
          <p:nvPr>
            <p:ph type="title"/>
          </p:nvPr>
        </p:nvSpPr>
        <p:spPr/>
        <p:txBody>
          <a:bodyPr/>
          <a:lstStyle/>
          <a:p>
            <a:r>
              <a:rPr lang="en-US" dirty="0"/>
              <a:t>Summar</a:t>
            </a:r>
            <a:r>
              <a:rPr lang="en-US" altLang="zh-CN" dirty="0"/>
              <a:t>ize PDF Articles</a:t>
            </a:r>
            <a:endParaRPr lang="en-US" dirty="0"/>
          </a:p>
        </p:txBody>
      </p:sp>
    </p:spTree>
    <p:extLst>
      <p:ext uri="{BB962C8B-B14F-4D97-AF65-F5344CB8AC3E}">
        <p14:creationId xmlns:p14="http://schemas.microsoft.com/office/powerpoint/2010/main" val="1046865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91BF107-FE39-57DF-7001-AD67A1F73CB1}"/>
              </a:ext>
            </a:extLst>
          </p:cNvPr>
          <p:cNvSpPr>
            <a:spLocks noGrp="1"/>
          </p:cNvSpPr>
          <p:nvPr>
            <p:ph idx="1"/>
          </p:nvPr>
        </p:nvSpPr>
        <p:spPr>
          <a:xfrm>
            <a:off x="838200" y="340659"/>
            <a:ext cx="10515600" cy="5836304"/>
          </a:xfrm>
        </p:spPr>
        <p:txBody>
          <a:bodyPr/>
          <a:lstStyle/>
          <a:p>
            <a:pPr marL="0" indent="0">
              <a:buNone/>
            </a:pPr>
            <a:r>
              <a:rPr lang="en-US" dirty="0">
                <a:hlinkClick r:id="rId2"/>
              </a:rPr>
              <a:t>https://github.com/fccsdigitalchina/generative_ai_east_asian_studies/blob/main/Clean_OCR_output/French_names/2_prompt.txt</a:t>
            </a:r>
            <a:endParaRPr lang="en-US" dirty="0"/>
          </a:p>
        </p:txBody>
      </p:sp>
      <p:pic>
        <p:nvPicPr>
          <p:cNvPr id="9" name="Picture 8">
            <a:extLst>
              <a:ext uri="{FF2B5EF4-FFF2-40B4-BE49-F238E27FC236}">
                <a16:creationId xmlns:a16="http://schemas.microsoft.com/office/drawing/2014/main" id="{873B58DE-90D0-F101-118A-2C6EEC771E56}"/>
              </a:ext>
            </a:extLst>
          </p:cNvPr>
          <p:cNvPicPr>
            <a:picLocks noChangeAspect="1"/>
          </p:cNvPicPr>
          <p:nvPr/>
        </p:nvPicPr>
        <p:blipFill>
          <a:blip r:embed="rId3"/>
          <a:stretch>
            <a:fillRect/>
          </a:stretch>
        </p:blipFill>
        <p:spPr>
          <a:xfrm>
            <a:off x="838200" y="1407856"/>
            <a:ext cx="10855146" cy="4172812"/>
          </a:xfrm>
          <a:prstGeom prst="rect">
            <a:avLst/>
          </a:prstGeom>
        </p:spPr>
      </p:pic>
      <p:pic>
        <p:nvPicPr>
          <p:cNvPr id="2" name="Content Placeholder 4">
            <a:extLst>
              <a:ext uri="{FF2B5EF4-FFF2-40B4-BE49-F238E27FC236}">
                <a16:creationId xmlns:a16="http://schemas.microsoft.com/office/drawing/2014/main" id="{3A73C860-E689-2C0F-2665-5C802265EA26}"/>
              </a:ext>
            </a:extLst>
          </p:cNvPr>
          <p:cNvPicPr>
            <a:picLocks noChangeAspect="1"/>
          </p:cNvPicPr>
          <p:nvPr/>
        </p:nvPicPr>
        <p:blipFill rotWithShape="1">
          <a:blip r:embed="rId4"/>
          <a:srcRect t="14701" b="32556"/>
          <a:stretch/>
        </p:blipFill>
        <p:spPr>
          <a:xfrm>
            <a:off x="6195558" y="2532529"/>
            <a:ext cx="5497788" cy="3208942"/>
          </a:xfrm>
          <a:prstGeom prst="rect">
            <a:avLst/>
          </a:prstGeom>
          <a:ln w="57150">
            <a:solidFill>
              <a:schemeClr val="tx1"/>
            </a:solidFill>
          </a:ln>
        </p:spPr>
      </p:pic>
    </p:spTree>
    <p:extLst>
      <p:ext uri="{BB962C8B-B14F-4D97-AF65-F5344CB8AC3E}">
        <p14:creationId xmlns:p14="http://schemas.microsoft.com/office/powerpoint/2010/main" val="3501467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7D7A1-EEE3-3F77-E1EA-8664058A960F}"/>
              </a:ext>
            </a:extLst>
          </p:cNvPr>
          <p:cNvSpPr>
            <a:spLocks noGrp="1"/>
          </p:cNvSpPr>
          <p:nvPr>
            <p:ph type="title"/>
          </p:nvPr>
        </p:nvSpPr>
        <p:spPr/>
        <p:txBody>
          <a:bodyPr/>
          <a:lstStyle/>
          <a:p>
            <a:r>
              <a:rPr lang="en-US" dirty="0"/>
              <a:t>Prompt: Description</a:t>
            </a:r>
          </a:p>
        </p:txBody>
      </p:sp>
      <p:sp>
        <p:nvSpPr>
          <p:cNvPr id="3" name="Content Placeholder 2">
            <a:extLst>
              <a:ext uri="{FF2B5EF4-FFF2-40B4-BE49-F238E27FC236}">
                <a16:creationId xmlns:a16="http://schemas.microsoft.com/office/drawing/2014/main" id="{88FB13E2-AF95-74B1-F9EE-9776A3461733}"/>
              </a:ext>
            </a:extLst>
          </p:cNvPr>
          <p:cNvSpPr>
            <a:spLocks noGrp="1"/>
          </p:cNvSpPr>
          <p:nvPr>
            <p:ph idx="1"/>
          </p:nvPr>
        </p:nvSpPr>
        <p:spPr/>
        <p:txBody>
          <a:bodyPr/>
          <a:lstStyle/>
          <a:p>
            <a:pPr marL="0" indent="0">
              <a:buNone/>
            </a:pPr>
            <a:r>
              <a:rPr lang="en-US" sz="4400" dirty="0"/>
              <a:t>I have a list of </a:t>
            </a:r>
            <a:r>
              <a:rPr lang="en-US" sz="4400" b="1" u="sng" dirty="0"/>
              <a:t>missionary</a:t>
            </a:r>
            <a:r>
              <a:rPr lang="en-US" sz="4400" dirty="0"/>
              <a:t> names </a:t>
            </a:r>
            <a:r>
              <a:rPr lang="en-US" sz="4400" b="1" u="sng" dirty="0"/>
              <a:t>in French</a:t>
            </a:r>
            <a:r>
              <a:rPr lang="en-US" sz="4400" dirty="0"/>
              <a:t>. They </a:t>
            </a:r>
            <a:r>
              <a:rPr lang="en-US" sz="4400" b="1" u="sng" dirty="0"/>
              <a:t>lived in 16c to 18c</a:t>
            </a:r>
            <a:r>
              <a:rPr lang="en-US" sz="4400" dirty="0"/>
              <a:t>. please clean the data for me:</a:t>
            </a:r>
          </a:p>
          <a:p>
            <a:pPr marL="0" indent="0">
              <a:buNone/>
            </a:pPr>
            <a:r>
              <a:rPr lang="en-US" sz="4400" dirty="0"/>
              <a:t>[</a:t>
            </a:r>
            <a:r>
              <a:rPr lang="en-US" altLang="zh-CN" sz="4400" dirty="0"/>
              <a:t>your list</a:t>
            </a:r>
            <a:r>
              <a:rPr lang="en-US" sz="4400" dirty="0"/>
              <a:t>]</a:t>
            </a:r>
          </a:p>
        </p:txBody>
      </p:sp>
    </p:spTree>
    <p:extLst>
      <p:ext uri="{BB962C8B-B14F-4D97-AF65-F5344CB8AC3E}">
        <p14:creationId xmlns:p14="http://schemas.microsoft.com/office/powerpoint/2010/main" val="1714145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9EB-2D02-335B-8010-B7E8824A39AB}"/>
              </a:ext>
            </a:extLst>
          </p:cNvPr>
          <p:cNvSpPr>
            <a:spLocks noGrp="1"/>
          </p:cNvSpPr>
          <p:nvPr>
            <p:ph type="title"/>
          </p:nvPr>
        </p:nvSpPr>
        <p:spPr/>
        <p:txBody>
          <a:bodyPr/>
          <a:lstStyle/>
          <a:p>
            <a:r>
              <a:rPr lang="en-US" dirty="0"/>
              <a:t>Rearrange Data by Rules</a:t>
            </a:r>
          </a:p>
        </p:txBody>
      </p:sp>
      <p:sp>
        <p:nvSpPr>
          <p:cNvPr id="3" name="Content Placeholder 2">
            <a:extLst>
              <a:ext uri="{FF2B5EF4-FFF2-40B4-BE49-F238E27FC236}">
                <a16:creationId xmlns:a16="http://schemas.microsoft.com/office/drawing/2014/main" id="{B15BB971-5D53-6320-F623-30CEE1F6D012}"/>
              </a:ext>
            </a:extLst>
          </p:cNvPr>
          <p:cNvSpPr>
            <a:spLocks noGrp="1"/>
          </p:cNvSpPr>
          <p:nvPr>
            <p:ph idx="1"/>
          </p:nvPr>
        </p:nvSpPr>
        <p:spPr/>
        <p:txBody>
          <a:bodyPr/>
          <a:lstStyle/>
          <a:p>
            <a:pPr marL="0" indent="0">
              <a:buNone/>
            </a:pPr>
            <a:r>
              <a:rPr lang="zh-TW" altLang="en-US" sz="3600" dirty="0"/>
              <a:t>安堅濟竇東德西相沙靜望民望我睹觀不</a:t>
            </a:r>
            <a:endParaRPr lang="en-US" altLang="zh-TW" sz="3600" dirty="0"/>
          </a:p>
          <a:p>
            <a:pPr marL="0" indent="0">
              <a:buNone/>
            </a:pPr>
            <a:r>
              <a:rPr lang="zh-TW" altLang="en-US" sz="3600" dirty="0"/>
              <a:t>禮明範瑪安三方巴明居如華如迪瑪奇寧</a:t>
            </a:r>
            <a:endParaRPr lang="en-US" altLang="zh-TW" sz="3600" dirty="0"/>
          </a:p>
          <a:p>
            <a:pPr marL="0" indent="0">
              <a:buNone/>
            </a:pPr>
            <a:r>
              <a:rPr lang="zh-TW" altLang="en-US" sz="3600" dirty="0"/>
              <a:t>范羅巴利麥孟石鍾黃郭蘇龍羅龐李費黎</a:t>
            </a:r>
            <a:endParaRPr lang="en-US" altLang="zh-TW" sz="3600" dirty="0"/>
          </a:p>
          <a:p>
            <a:pPr marL="0" indent="0">
              <a:buNone/>
            </a:pPr>
            <a:endParaRPr lang="en-US" altLang="zh-TW" sz="3600" dirty="0"/>
          </a:p>
          <a:p>
            <a:pPr marL="0" indent="0">
              <a:buNone/>
            </a:pPr>
            <a:endParaRPr lang="en-US" altLang="zh-TW" sz="3600" dirty="0"/>
          </a:p>
          <a:p>
            <a:pPr marL="0" indent="0">
              <a:buNone/>
            </a:pPr>
            <a:r>
              <a:rPr lang="en-US" altLang="zh-TW" sz="3600" dirty="0"/>
              <a:t>From ABBYY</a:t>
            </a:r>
            <a:endParaRPr lang="zh-TW" altLang="en-US" sz="3600" dirty="0"/>
          </a:p>
          <a:p>
            <a:endParaRPr lang="en-US" dirty="0"/>
          </a:p>
        </p:txBody>
      </p:sp>
      <p:pic>
        <p:nvPicPr>
          <p:cNvPr id="5" name="Picture 4">
            <a:extLst>
              <a:ext uri="{FF2B5EF4-FFF2-40B4-BE49-F238E27FC236}">
                <a16:creationId xmlns:a16="http://schemas.microsoft.com/office/drawing/2014/main" id="{85CB62F5-3FBA-FC39-A55A-40DDD05B24BC}"/>
              </a:ext>
            </a:extLst>
          </p:cNvPr>
          <p:cNvPicPr>
            <a:picLocks noChangeAspect="1"/>
          </p:cNvPicPr>
          <p:nvPr/>
        </p:nvPicPr>
        <p:blipFill>
          <a:blip r:embed="rId2"/>
          <a:stretch>
            <a:fillRect/>
          </a:stretch>
        </p:blipFill>
        <p:spPr>
          <a:xfrm>
            <a:off x="9166319" y="365125"/>
            <a:ext cx="1565325" cy="6244287"/>
          </a:xfrm>
          <a:prstGeom prst="rect">
            <a:avLst/>
          </a:prstGeom>
        </p:spPr>
      </p:pic>
      <p:sp>
        <p:nvSpPr>
          <p:cNvPr id="7" name="TextBox 6">
            <a:extLst>
              <a:ext uri="{FF2B5EF4-FFF2-40B4-BE49-F238E27FC236}">
                <a16:creationId xmlns:a16="http://schemas.microsoft.com/office/drawing/2014/main" id="{93674A3C-897D-1FFD-18A4-FBF8098676BA}"/>
              </a:ext>
            </a:extLst>
          </p:cNvPr>
          <p:cNvSpPr txBox="1"/>
          <p:nvPr/>
        </p:nvSpPr>
        <p:spPr>
          <a:xfrm>
            <a:off x="838200" y="5530632"/>
            <a:ext cx="7171764" cy="646331"/>
          </a:xfrm>
          <a:prstGeom prst="rect">
            <a:avLst/>
          </a:prstGeom>
          <a:noFill/>
        </p:spPr>
        <p:txBody>
          <a:bodyPr wrap="square">
            <a:spAutoFit/>
          </a:bodyPr>
          <a:lstStyle/>
          <a:p>
            <a:r>
              <a:rPr lang="en-US" dirty="0"/>
              <a:t>https://github.com/fccsdigitalchina/generative_ai_east_asian_studies/tree/main/Codes_generation/JavaScript/String_rearrangement</a:t>
            </a:r>
          </a:p>
        </p:txBody>
      </p:sp>
      <p:sp>
        <p:nvSpPr>
          <p:cNvPr id="4" name="Rectangle: Rounded Corners 3">
            <a:extLst>
              <a:ext uri="{FF2B5EF4-FFF2-40B4-BE49-F238E27FC236}">
                <a16:creationId xmlns:a16="http://schemas.microsoft.com/office/drawing/2014/main" id="{0D55B818-B60B-42F9-6AF2-88C68313D783}"/>
              </a:ext>
            </a:extLst>
          </p:cNvPr>
          <p:cNvSpPr/>
          <p:nvPr/>
        </p:nvSpPr>
        <p:spPr>
          <a:xfrm>
            <a:off x="9090212" y="510988"/>
            <a:ext cx="1565325" cy="42134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512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3DC70-2E7C-1469-620F-0099A866B547}"/>
              </a:ext>
            </a:extLst>
          </p:cNvPr>
          <p:cNvSpPr>
            <a:spLocks noGrp="1"/>
          </p:cNvSpPr>
          <p:nvPr>
            <p:ph type="title"/>
          </p:nvPr>
        </p:nvSpPr>
        <p:spPr/>
        <p:txBody>
          <a:bodyPr/>
          <a:lstStyle/>
          <a:p>
            <a:r>
              <a:rPr lang="en-US" dirty="0"/>
              <a:t>Solution: Generate some JS codes</a:t>
            </a:r>
          </a:p>
        </p:txBody>
      </p:sp>
      <p:sp>
        <p:nvSpPr>
          <p:cNvPr id="3" name="Content Placeholder 2">
            <a:extLst>
              <a:ext uri="{FF2B5EF4-FFF2-40B4-BE49-F238E27FC236}">
                <a16:creationId xmlns:a16="http://schemas.microsoft.com/office/drawing/2014/main" id="{D13C55F2-BD82-32A3-2FEE-D29FE2ED88DC}"/>
              </a:ext>
            </a:extLst>
          </p:cNvPr>
          <p:cNvSpPr>
            <a:spLocks noGrp="1"/>
          </p:cNvSpPr>
          <p:nvPr>
            <p:ph idx="1"/>
          </p:nvPr>
        </p:nvSpPr>
        <p:spPr/>
        <p:txBody>
          <a:bodyPr>
            <a:normAutofit/>
          </a:bodyPr>
          <a:lstStyle/>
          <a:p>
            <a:pPr marL="0" indent="0">
              <a:buNone/>
            </a:pPr>
            <a:r>
              <a:rPr lang="en-US" sz="6600" dirty="0"/>
              <a:t>JavaScript codes </a:t>
            </a:r>
          </a:p>
          <a:p>
            <a:pPr marL="0" indent="0">
              <a:buNone/>
            </a:pPr>
            <a:r>
              <a:rPr lang="en-US" sz="6600" dirty="0"/>
              <a:t>=&gt; Any Browser</a:t>
            </a:r>
          </a:p>
        </p:txBody>
      </p:sp>
    </p:spTree>
    <p:extLst>
      <p:ext uri="{BB962C8B-B14F-4D97-AF65-F5344CB8AC3E}">
        <p14:creationId xmlns:p14="http://schemas.microsoft.com/office/powerpoint/2010/main" val="4211069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38FC2A-9467-78A3-B492-81BA39147C86}"/>
              </a:ext>
            </a:extLst>
          </p:cNvPr>
          <p:cNvSpPr>
            <a:spLocks noGrp="1"/>
          </p:cNvSpPr>
          <p:nvPr>
            <p:ph idx="1"/>
          </p:nvPr>
        </p:nvSpPr>
        <p:spPr>
          <a:xfrm>
            <a:off x="838200" y="645459"/>
            <a:ext cx="10515600" cy="5531504"/>
          </a:xfrm>
        </p:spPr>
        <p:txBody>
          <a:bodyPr>
            <a:normAutofit/>
          </a:bodyPr>
          <a:lstStyle/>
          <a:p>
            <a:pPr marL="0" indent="0">
              <a:buNone/>
            </a:pPr>
            <a:r>
              <a:rPr lang="en-US" sz="2000" dirty="0">
                <a:hlinkClick r:id="rId2"/>
              </a:rPr>
              <a:t>https://github.com/fccsdigitalchina/generative_ai_east_asian_studies/blob/main/Codes_generation/JavaScript/String_rearrangement/2_prompt_3.5.txt</a:t>
            </a:r>
            <a:endParaRPr lang="en-US" sz="2000" dirty="0"/>
          </a:p>
        </p:txBody>
      </p:sp>
      <p:pic>
        <p:nvPicPr>
          <p:cNvPr id="5" name="Picture 4">
            <a:extLst>
              <a:ext uri="{FF2B5EF4-FFF2-40B4-BE49-F238E27FC236}">
                <a16:creationId xmlns:a16="http://schemas.microsoft.com/office/drawing/2014/main" id="{920395F8-B80D-03D3-1F87-BB80015FA853}"/>
              </a:ext>
            </a:extLst>
          </p:cNvPr>
          <p:cNvPicPr>
            <a:picLocks noChangeAspect="1"/>
          </p:cNvPicPr>
          <p:nvPr/>
        </p:nvPicPr>
        <p:blipFill>
          <a:blip r:embed="rId3"/>
          <a:stretch>
            <a:fillRect/>
          </a:stretch>
        </p:blipFill>
        <p:spPr>
          <a:xfrm>
            <a:off x="1885950" y="1253755"/>
            <a:ext cx="8420100" cy="5514975"/>
          </a:xfrm>
          <a:prstGeom prst="rect">
            <a:avLst/>
          </a:prstGeom>
        </p:spPr>
      </p:pic>
    </p:spTree>
    <p:extLst>
      <p:ext uri="{BB962C8B-B14F-4D97-AF65-F5344CB8AC3E}">
        <p14:creationId xmlns:p14="http://schemas.microsoft.com/office/powerpoint/2010/main" val="860211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D5B0-BD86-B60E-B5F6-01140CEE3B99}"/>
              </a:ext>
            </a:extLst>
          </p:cNvPr>
          <p:cNvSpPr>
            <a:spLocks noGrp="1"/>
          </p:cNvSpPr>
          <p:nvPr>
            <p:ph type="title"/>
          </p:nvPr>
        </p:nvSpPr>
        <p:spPr/>
        <p:txBody>
          <a:bodyPr>
            <a:noAutofit/>
          </a:bodyPr>
          <a:lstStyle/>
          <a:p>
            <a:r>
              <a:rPr lang="en-US" sz="2400" dirty="0"/>
              <a:t>https://github.com/fccsdigitalchina/generative_ai_east_asian_studies/blob/main/Codes_generation/JavaScript/String_rearrangement/1_task.txt</a:t>
            </a:r>
          </a:p>
        </p:txBody>
      </p:sp>
      <p:pic>
        <p:nvPicPr>
          <p:cNvPr id="8" name="Picture 7">
            <a:extLst>
              <a:ext uri="{FF2B5EF4-FFF2-40B4-BE49-F238E27FC236}">
                <a16:creationId xmlns:a16="http://schemas.microsoft.com/office/drawing/2014/main" id="{92737D02-85AB-7D55-E02D-59D3B4CEDEA0}"/>
              </a:ext>
            </a:extLst>
          </p:cNvPr>
          <p:cNvPicPr>
            <a:picLocks noChangeAspect="1"/>
          </p:cNvPicPr>
          <p:nvPr/>
        </p:nvPicPr>
        <p:blipFill rotWithShape="1">
          <a:blip r:embed="rId2"/>
          <a:srcRect b="23274"/>
          <a:stretch/>
        </p:blipFill>
        <p:spPr>
          <a:xfrm>
            <a:off x="2925601" y="1475535"/>
            <a:ext cx="6340798" cy="5382465"/>
          </a:xfrm>
          <a:prstGeom prst="rect">
            <a:avLst/>
          </a:prstGeom>
        </p:spPr>
      </p:pic>
    </p:spTree>
    <p:extLst>
      <p:ext uri="{BB962C8B-B14F-4D97-AF65-F5344CB8AC3E}">
        <p14:creationId xmlns:p14="http://schemas.microsoft.com/office/powerpoint/2010/main" val="4054283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9CAFA-482F-A1B2-65B9-900E6037F0C1}"/>
              </a:ext>
            </a:extLst>
          </p:cNvPr>
          <p:cNvSpPr>
            <a:spLocks noGrp="1"/>
          </p:cNvSpPr>
          <p:nvPr>
            <p:ph type="title"/>
          </p:nvPr>
        </p:nvSpPr>
        <p:spPr/>
        <p:txBody>
          <a:bodyPr/>
          <a:lstStyle/>
          <a:p>
            <a:r>
              <a:rPr lang="en-US" dirty="0"/>
              <a:t>Prompt 3.5: Describe the </a:t>
            </a:r>
            <a:r>
              <a:rPr lang="en-US" dirty="0" err="1"/>
              <a:t>Algrithum</a:t>
            </a:r>
            <a:endParaRPr lang="en-US" dirty="0"/>
          </a:p>
        </p:txBody>
      </p:sp>
      <p:sp>
        <p:nvSpPr>
          <p:cNvPr id="3" name="Content Placeholder 2">
            <a:extLst>
              <a:ext uri="{FF2B5EF4-FFF2-40B4-BE49-F238E27FC236}">
                <a16:creationId xmlns:a16="http://schemas.microsoft.com/office/drawing/2014/main" id="{AD504DF6-605A-08D4-6DFF-5D557DCCDDEE}"/>
              </a:ext>
            </a:extLst>
          </p:cNvPr>
          <p:cNvSpPr>
            <a:spLocks noGrp="1"/>
          </p:cNvSpPr>
          <p:nvPr>
            <p:ph idx="1"/>
          </p:nvPr>
        </p:nvSpPr>
        <p:spPr>
          <a:solidFill>
            <a:schemeClr val="bg1"/>
          </a:solidFill>
        </p:spPr>
        <p:txBody>
          <a:bodyPr>
            <a:normAutofit fontScale="92500" lnSpcReduction="20000"/>
          </a:bodyPr>
          <a:lstStyle/>
          <a:p>
            <a:pPr marL="0" indent="0">
              <a:buNone/>
            </a:pPr>
            <a:r>
              <a:rPr lang="en-US" dirty="0"/>
              <a:t>I have a paragraph. The length of this paragraph(p) can be divided by 3:</a:t>
            </a:r>
          </a:p>
          <a:p>
            <a:pPr marL="0" indent="0">
              <a:buNone/>
            </a:pPr>
            <a:r>
              <a:rPr lang="en-US" dirty="0"/>
              <a:t>a1a2a3...anb1b2b3...bnc1c2c3... </a:t>
            </a:r>
            <a:r>
              <a:rPr lang="en-US" dirty="0" err="1"/>
              <a:t>cn</a:t>
            </a:r>
            <a:endParaRPr lang="en-US" dirty="0"/>
          </a:p>
          <a:p>
            <a:pPr marL="0" indent="0">
              <a:buNone/>
            </a:pPr>
            <a:r>
              <a:rPr lang="en-US" dirty="0"/>
              <a:t>I want to create a new 3 characters list(d) by using the corresponding vertical position of each paragraph. The order of picking characters will be from c1b1a1 to </a:t>
            </a:r>
            <a:r>
              <a:rPr lang="en-US" dirty="0" err="1"/>
              <a:t>cnbnan</a:t>
            </a:r>
            <a:r>
              <a:rPr lang="en-US" dirty="0"/>
              <a:t>.(the position of c1 is (length of p)/3*2, b1 is (length of p)/3, a1 is 0. Your loop length should be (length of p)/3). Your for loop step should be 1 instead of 3. The output should be(from left to right):</a:t>
            </a:r>
          </a:p>
          <a:p>
            <a:pPr marL="0" indent="0">
              <a:buNone/>
            </a:pPr>
            <a:r>
              <a:rPr lang="en-US" dirty="0"/>
              <a:t>c1b1a1</a:t>
            </a:r>
          </a:p>
          <a:p>
            <a:pPr marL="0" indent="0">
              <a:buNone/>
            </a:pPr>
            <a:r>
              <a:rPr lang="en-US" dirty="0"/>
              <a:t>c2b2a2</a:t>
            </a:r>
          </a:p>
          <a:p>
            <a:pPr marL="0" indent="0">
              <a:buNone/>
            </a:pPr>
            <a:r>
              <a:rPr lang="en-US" dirty="0"/>
              <a:t>c3b3a3</a:t>
            </a:r>
          </a:p>
          <a:p>
            <a:pPr marL="0" indent="0">
              <a:buNone/>
            </a:pPr>
            <a:r>
              <a:rPr lang="en-US" dirty="0"/>
              <a:t>...</a:t>
            </a:r>
          </a:p>
          <a:p>
            <a:pPr marL="0" indent="0">
              <a:buNone/>
            </a:pPr>
            <a:r>
              <a:rPr lang="en-US" dirty="0" err="1"/>
              <a:t>cnbnan</a:t>
            </a:r>
            <a:endParaRPr lang="en-US" dirty="0"/>
          </a:p>
        </p:txBody>
      </p:sp>
      <p:sp>
        <p:nvSpPr>
          <p:cNvPr id="6" name="TextBox 5">
            <a:extLst>
              <a:ext uri="{FF2B5EF4-FFF2-40B4-BE49-F238E27FC236}">
                <a16:creationId xmlns:a16="http://schemas.microsoft.com/office/drawing/2014/main" id="{3EE91BBD-3C30-F706-D0D0-C6A82B231CB4}"/>
              </a:ext>
            </a:extLst>
          </p:cNvPr>
          <p:cNvSpPr txBox="1"/>
          <p:nvPr/>
        </p:nvSpPr>
        <p:spPr>
          <a:xfrm>
            <a:off x="4625788" y="4580982"/>
            <a:ext cx="6606988" cy="1384995"/>
          </a:xfrm>
          <a:prstGeom prst="rect">
            <a:avLst/>
          </a:prstGeom>
          <a:noFill/>
        </p:spPr>
        <p:txBody>
          <a:bodyPr wrap="square">
            <a:spAutoFit/>
          </a:bodyPr>
          <a:lstStyle/>
          <a:p>
            <a:pPr marL="0" indent="0">
              <a:buNone/>
            </a:pPr>
            <a:r>
              <a:rPr lang="zh-TW" altLang="en-US" sz="2800" dirty="0"/>
              <a:t>安堅濟竇東德西相沙靜望民望我睹觀不</a:t>
            </a:r>
            <a:endParaRPr lang="en-US" altLang="zh-TW" sz="2800" dirty="0"/>
          </a:p>
          <a:p>
            <a:pPr marL="0" indent="0">
              <a:buNone/>
            </a:pPr>
            <a:r>
              <a:rPr lang="zh-TW" altLang="en-US" sz="2800" dirty="0"/>
              <a:t>禮明範瑪安三方巴明居如華如迪瑪奇寧</a:t>
            </a:r>
            <a:endParaRPr lang="en-US" altLang="zh-TW" sz="2800" dirty="0"/>
          </a:p>
          <a:p>
            <a:pPr marL="0" indent="0">
              <a:buNone/>
            </a:pPr>
            <a:r>
              <a:rPr lang="zh-TW" altLang="en-US" sz="2800" dirty="0"/>
              <a:t>范羅巴利麥孟石鍾黃郭蘇龍羅龐李費黎</a:t>
            </a:r>
            <a:endParaRPr lang="en-US" altLang="zh-TW" sz="2800" dirty="0"/>
          </a:p>
        </p:txBody>
      </p:sp>
      <p:pic>
        <p:nvPicPr>
          <p:cNvPr id="5" name="Picture 4">
            <a:extLst>
              <a:ext uri="{FF2B5EF4-FFF2-40B4-BE49-F238E27FC236}">
                <a16:creationId xmlns:a16="http://schemas.microsoft.com/office/drawing/2014/main" id="{A613CC28-B239-CDBB-9BA5-224063B98037}"/>
              </a:ext>
            </a:extLst>
          </p:cNvPr>
          <p:cNvPicPr>
            <a:picLocks noChangeAspect="1"/>
          </p:cNvPicPr>
          <p:nvPr/>
        </p:nvPicPr>
        <p:blipFill rotWithShape="1">
          <a:blip r:embed="rId2"/>
          <a:srcRect b="6987"/>
          <a:stretch/>
        </p:blipFill>
        <p:spPr>
          <a:xfrm>
            <a:off x="3361604" y="4524742"/>
            <a:ext cx="1143160" cy="1497473"/>
          </a:xfrm>
          <a:prstGeom prst="rect">
            <a:avLst/>
          </a:prstGeom>
        </p:spPr>
      </p:pic>
    </p:spTree>
    <p:extLst>
      <p:ext uri="{BB962C8B-B14F-4D97-AF65-F5344CB8AC3E}">
        <p14:creationId xmlns:p14="http://schemas.microsoft.com/office/powerpoint/2010/main" val="3618328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4658D-774F-E07A-BBC0-6A3FB00B2389}"/>
              </a:ext>
            </a:extLst>
          </p:cNvPr>
          <p:cNvSpPr>
            <a:spLocks noGrp="1"/>
          </p:cNvSpPr>
          <p:nvPr>
            <p:ph type="title"/>
          </p:nvPr>
        </p:nvSpPr>
        <p:spPr/>
        <p:txBody>
          <a:bodyPr/>
          <a:lstStyle/>
          <a:p>
            <a:r>
              <a:rPr lang="en-US" dirty="0"/>
              <a:t>Prompt 3.5: Describe your output schema</a:t>
            </a:r>
          </a:p>
        </p:txBody>
      </p:sp>
      <p:sp>
        <p:nvSpPr>
          <p:cNvPr id="3" name="Content Placeholder 2">
            <a:extLst>
              <a:ext uri="{FF2B5EF4-FFF2-40B4-BE49-F238E27FC236}">
                <a16:creationId xmlns:a16="http://schemas.microsoft.com/office/drawing/2014/main" id="{3D8E76A9-E674-5170-A882-88A5B8B5E904}"/>
              </a:ext>
            </a:extLst>
          </p:cNvPr>
          <p:cNvSpPr>
            <a:spLocks noGrp="1"/>
          </p:cNvSpPr>
          <p:nvPr>
            <p:ph idx="1"/>
          </p:nvPr>
        </p:nvSpPr>
        <p:spPr/>
        <p:txBody>
          <a:bodyPr>
            <a:normAutofit/>
          </a:bodyPr>
          <a:lstStyle/>
          <a:p>
            <a:pPr marL="0" indent="0">
              <a:buNone/>
            </a:pPr>
            <a:r>
              <a:rPr lang="en-US" sz="4000" dirty="0"/>
              <a:t>Each combination of d should be divided by a line breaker. Please provide a </a:t>
            </a:r>
            <a:r>
              <a:rPr lang="en-US" sz="4000" u="sng" dirty="0"/>
              <a:t>HTML file with </a:t>
            </a:r>
            <a:r>
              <a:rPr lang="en-US" sz="4000" b="1" u="sng" dirty="0"/>
              <a:t>inline</a:t>
            </a:r>
            <a:r>
              <a:rPr lang="en-US" sz="4000" u="sng" dirty="0"/>
              <a:t> CSS and JavaScript for a webpage</a:t>
            </a:r>
            <a:r>
              <a:rPr lang="en-US" sz="4000" dirty="0"/>
              <a:t> that meets the following suggestions:</a:t>
            </a:r>
          </a:p>
        </p:txBody>
      </p:sp>
    </p:spTree>
    <p:extLst>
      <p:ext uri="{BB962C8B-B14F-4D97-AF65-F5344CB8AC3E}">
        <p14:creationId xmlns:p14="http://schemas.microsoft.com/office/powerpoint/2010/main" val="279185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3B48-ED50-9A4C-595E-4B05AF749785}"/>
              </a:ext>
            </a:extLst>
          </p:cNvPr>
          <p:cNvSpPr>
            <a:spLocks noGrp="1"/>
          </p:cNvSpPr>
          <p:nvPr>
            <p:ph type="title"/>
          </p:nvPr>
        </p:nvSpPr>
        <p:spPr/>
        <p:txBody>
          <a:bodyPr/>
          <a:lstStyle/>
          <a:p>
            <a:r>
              <a:rPr lang="en-US" dirty="0"/>
              <a:t>Prompt 3.5: Design the Output Layout</a:t>
            </a:r>
          </a:p>
        </p:txBody>
      </p:sp>
      <p:sp>
        <p:nvSpPr>
          <p:cNvPr id="3" name="Content Placeholder 2">
            <a:extLst>
              <a:ext uri="{FF2B5EF4-FFF2-40B4-BE49-F238E27FC236}">
                <a16:creationId xmlns:a16="http://schemas.microsoft.com/office/drawing/2014/main" id="{39C7D0C9-9C2F-197B-A5C0-3F1973037FEE}"/>
              </a:ext>
            </a:extLst>
          </p:cNvPr>
          <p:cNvSpPr>
            <a:spLocks noGrp="1"/>
          </p:cNvSpPr>
          <p:nvPr>
            <p:ph idx="1"/>
          </p:nvPr>
        </p:nvSpPr>
        <p:spPr/>
        <p:txBody>
          <a:bodyPr>
            <a:normAutofit/>
          </a:bodyPr>
          <a:lstStyle/>
          <a:p>
            <a:pPr marL="0" indent="0">
              <a:buNone/>
            </a:pPr>
            <a:r>
              <a:rPr lang="en-US" dirty="0"/>
              <a:t>1. There is an </a:t>
            </a:r>
            <a:r>
              <a:rPr lang="en-US" b="1" u="sng" dirty="0"/>
              <a:t>input box </a:t>
            </a:r>
            <a:r>
              <a:rPr lang="en-US" dirty="0"/>
              <a:t>on the page. Users will put a string like this in </a:t>
            </a:r>
            <a:r>
              <a:rPr lang="en-US" altLang="zh-CN" dirty="0"/>
              <a:t>the</a:t>
            </a:r>
            <a:r>
              <a:rPr lang="en-US" dirty="0"/>
              <a:t> input box "</a:t>
            </a:r>
            <a:r>
              <a:rPr lang="zh-TW" altLang="en-US" dirty="0"/>
              <a:t>安堅濟竇東德西相沙靜望民望我睹觀不禮明範瑪安三方巴明居如華如迪瑪奇寧范羅巴利麥孟石鍾黃郭蘇龍羅龐李費黎</a:t>
            </a:r>
            <a:r>
              <a:rPr lang="en-US" altLang="zh-TW" dirty="0"/>
              <a:t>". </a:t>
            </a:r>
            <a:r>
              <a:rPr lang="en-US" dirty="0"/>
              <a:t>I'm also not sure how many characters each paragraph will have, but the length of the whole text is divisible by three</a:t>
            </a:r>
          </a:p>
          <a:p>
            <a:pPr marL="0" indent="0">
              <a:buNone/>
            </a:pPr>
            <a:endParaRPr lang="en-US" dirty="0"/>
          </a:p>
        </p:txBody>
      </p:sp>
    </p:spTree>
    <p:extLst>
      <p:ext uri="{BB962C8B-B14F-4D97-AF65-F5344CB8AC3E}">
        <p14:creationId xmlns:p14="http://schemas.microsoft.com/office/powerpoint/2010/main" val="3548615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3B48-ED50-9A4C-595E-4B05AF749785}"/>
              </a:ext>
            </a:extLst>
          </p:cNvPr>
          <p:cNvSpPr>
            <a:spLocks noGrp="1"/>
          </p:cNvSpPr>
          <p:nvPr>
            <p:ph type="title"/>
          </p:nvPr>
        </p:nvSpPr>
        <p:spPr/>
        <p:txBody>
          <a:bodyPr/>
          <a:lstStyle/>
          <a:p>
            <a:r>
              <a:rPr lang="en-US" dirty="0"/>
              <a:t>Prompt 3.5: Design the Output Layout</a:t>
            </a:r>
          </a:p>
        </p:txBody>
      </p:sp>
      <p:sp>
        <p:nvSpPr>
          <p:cNvPr id="3" name="Content Placeholder 2">
            <a:extLst>
              <a:ext uri="{FF2B5EF4-FFF2-40B4-BE49-F238E27FC236}">
                <a16:creationId xmlns:a16="http://schemas.microsoft.com/office/drawing/2014/main" id="{39C7D0C9-9C2F-197B-A5C0-3F1973037FEE}"/>
              </a:ext>
            </a:extLst>
          </p:cNvPr>
          <p:cNvSpPr>
            <a:spLocks noGrp="1"/>
          </p:cNvSpPr>
          <p:nvPr>
            <p:ph idx="1"/>
          </p:nvPr>
        </p:nvSpPr>
        <p:spPr/>
        <p:txBody>
          <a:bodyPr>
            <a:normAutofit/>
          </a:bodyPr>
          <a:lstStyle/>
          <a:p>
            <a:pPr marL="0" indent="0">
              <a:buNone/>
            </a:pPr>
            <a:r>
              <a:rPr lang="en-US" dirty="0"/>
              <a:t>2. There is a </a:t>
            </a:r>
            <a:r>
              <a:rPr lang="en-US" b="1" u="sng" dirty="0"/>
              <a:t>button</a:t>
            </a:r>
            <a:r>
              <a:rPr lang="en-US" dirty="0"/>
              <a:t> under the input box. It will </a:t>
            </a:r>
            <a:r>
              <a:rPr lang="en-US" b="1" u="sng" dirty="0"/>
              <a:t>trigger your </a:t>
            </a:r>
            <a:r>
              <a:rPr lang="en-US" b="1" u="sng" dirty="0" err="1"/>
              <a:t>js</a:t>
            </a:r>
            <a:r>
              <a:rPr lang="en-US" dirty="0"/>
              <a:t> to convert the input to the output</a:t>
            </a:r>
          </a:p>
          <a:p>
            <a:pPr marL="0" indent="0">
              <a:buNone/>
            </a:pPr>
            <a:endParaRPr lang="en-US" dirty="0"/>
          </a:p>
          <a:p>
            <a:pPr marL="0" indent="0">
              <a:buNone/>
            </a:pPr>
            <a:r>
              <a:rPr lang="en-US" dirty="0"/>
              <a:t>3. </a:t>
            </a:r>
            <a:r>
              <a:rPr lang="en-US" b="1" u="sng" dirty="0"/>
              <a:t>Wrap the output </a:t>
            </a:r>
            <a:r>
              <a:rPr lang="en-US" dirty="0"/>
              <a:t>to a &lt;div&gt; under the button</a:t>
            </a:r>
          </a:p>
          <a:p>
            <a:pPr marL="0" indent="0">
              <a:buNone/>
            </a:pPr>
            <a:r>
              <a:rPr lang="en-US" sz="2400" i="1" dirty="0"/>
              <a:t>Notes: &lt;div&gt; tag in html stands for division</a:t>
            </a:r>
          </a:p>
        </p:txBody>
      </p:sp>
    </p:spTree>
    <p:extLst>
      <p:ext uri="{BB962C8B-B14F-4D97-AF65-F5344CB8AC3E}">
        <p14:creationId xmlns:p14="http://schemas.microsoft.com/office/powerpoint/2010/main" val="60028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5AD1-DAA9-F21A-7210-6368C6C317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DC5A59-4D4E-2F5D-8133-2A2F67FEE27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DAE2464-3BF0-382B-D2AD-785400E2062C}"/>
              </a:ext>
            </a:extLst>
          </p:cNvPr>
          <p:cNvPicPr>
            <a:picLocks noChangeAspect="1"/>
          </p:cNvPicPr>
          <p:nvPr/>
        </p:nvPicPr>
        <p:blipFill>
          <a:blip r:embed="rId2"/>
          <a:stretch>
            <a:fillRect/>
          </a:stretch>
        </p:blipFill>
        <p:spPr>
          <a:xfrm>
            <a:off x="1217867" y="0"/>
            <a:ext cx="9756266" cy="6858000"/>
          </a:xfrm>
          <a:prstGeom prst="rect">
            <a:avLst/>
          </a:prstGeom>
        </p:spPr>
      </p:pic>
      <p:sp>
        <p:nvSpPr>
          <p:cNvPr id="7" name="TextBox 6">
            <a:extLst>
              <a:ext uri="{FF2B5EF4-FFF2-40B4-BE49-F238E27FC236}">
                <a16:creationId xmlns:a16="http://schemas.microsoft.com/office/drawing/2014/main" id="{3FA1EF2E-C94F-4019-8045-A6C04E9C80F6}"/>
              </a:ext>
            </a:extLst>
          </p:cNvPr>
          <p:cNvSpPr txBox="1"/>
          <p:nvPr/>
        </p:nvSpPr>
        <p:spPr>
          <a:xfrm>
            <a:off x="0" y="2787134"/>
            <a:ext cx="12192000" cy="523220"/>
          </a:xfrm>
          <a:prstGeom prst="rect">
            <a:avLst/>
          </a:prstGeom>
          <a:solidFill>
            <a:schemeClr val="bg1"/>
          </a:solidFill>
        </p:spPr>
        <p:txBody>
          <a:bodyPr wrap="square">
            <a:spAutoFit/>
          </a:bodyPr>
          <a:lstStyle/>
          <a:p>
            <a:pPr algn="ctr"/>
            <a:r>
              <a:rPr lang="en-US" sz="2800" dirty="0"/>
              <a:t>https://www.chatpdf.com</a:t>
            </a:r>
          </a:p>
        </p:txBody>
      </p:sp>
      <p:pic>
        <p:nvPicPr>
          <p:cNvPr id="9" name="Picture 8">
            <a:extLst>
              <a:ext uri="{FF2B5EF4-FFF2-40B4-BE49-F238E27FC236}">
                <a16:creationId xmlns:a16="http://schemas.microsoft.com/office/drawing/2014/main" id="{76A28A0A-E26D-542B-8EFA-A3856FD9BFB8}"/>
              </a:ext>
            </a:extLst>
          </p:cNvPr>
          <p:cNvPicPr>
            <a:picLocks noChangeAspect="1"/>
          </p:cNvPicPr>
          <p:nvPr/>
        </p:nvPicPr>
        <p:blipFill>
          <a:blip r:embed="rId3"/>
          <a:stretch>
            <a:fillRect/>
          </a:stretch>
        </p:blipFill>
        <p:spPr>
          <a:xfrm>
            <a:off x="3757612" y="3429000"/>
            <a:ext cx="4676775" cy="3276600"/>
          </a:xfrm>
          <a:prstGeom prst="rect">
            <a:avLst/>
          </a:prstGeom>
        </p:spPr>
      </p:pic>
    </p:spTree>
    <p:extLst>
      <p:ext uri="{BB962C8B-B14F-4D97-AF65-F5344CB8AC3E}">
        <p14:creationId xmlns:p14="http://schemas.microsoft.com/office/powerpoint/2010/main" val="586202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3B48-ED50-9A4C-595E-4B05AF749785}"/>
              </a:ext>
            </a:extLst>
          </p:cNvPr>
          <p:cNvSpPr>
            <a:spLocks noGrp="1"/>
          </p:cNvSpPr>
          <p:nvPr>
            <p:ph type="title"/>
          </p:nvPr>
        </p:nvSpPr>
        <p:spPr/>
        <p:txBody>
          <a:bodyPr/>
          <a:lstStyle/>
          <a:p>
            <a:r>
              <a:rPr lang="en-US" dirty="0"/>
              <a:t>Prompt 3.5: Prettify Your Layout</a:t>
            </a:r>
          </a:p>
        </p:txBody>
      </p:sp>
      <p:sp>
        <p:nvSpPr>
          <p:cNvPr id="3" name="Content Placeholder 2">
            <a:extLst>
              <a:ext uri="{FF2B5EF4-FFF2-40B4-BE49-F238E27FC236}">
                <a16:creationId xmlns:a16="http://schemas.microsoft.com/office/drawing/2014/main" id="{39C7D0C9-9C2F-197B-A5C0-3F1973037FEE}"/>
              </a:ext>
            </a:extLst>
          </p:cNvPr>
          <p:cNvSpPr>
            <a:spLocks noGrp="1"/>
          </p:cNvSpPr>
          <p:nvPr>
            <p:ph idx="1"/>
          </p:nvPr>
        </p:nvSpPr>
        <p:spPr/>
        <p:txBody>
          <a:bodyPr>
            <a:normAutofit/>
          </a:bodyPr>
          <a:lstStyle/>
          <a:p>
            <a:pPr marL="0" indent="0">
              <a:buNone/>
            </a:pPr>
            <a:r>
              <a:rPr lang="en-US" sz="4400" dirty="0"/>
              <a:t>4. This webpage should have a Disney style</a:t>
            </a:r>
          </a:p>
        </p:txBody>
      </p:sp>
    </p:spTree>
    <p:extLst>
      <p:ext uri="{BB962C8B-B14F-4D97-AF65-F5344CB8AC3E}">
        <p14:creationId xmlns:p14="http://schemas.microsoft.com/office/powerpoint/2010/main" val="3873960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E3A1A-9E22-8C59-6FFF-9A41A95163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FD6A81-9B7B-296B-105D-0F6D707F370C}"/>
              </a:ext>
            </a:extLst>
          </p:cNvPr>
          <p:cNvSpPr>
            <a:spLocks noGrp="1"/>
          </p:cNvSpPr>
          <p:nvPr>
            <p:ph idx="1"/>
          </p:nvPr>
        </p:nvSpPr>
        <p:spPr/>
        <p:txBody>
          <a:bodyPr/>
          <a:lstStyle/>
          <a:p>
            <a:r>
              <a:rPr lang="en-US" dirty="0"/>
              <a:t>Open your text editor(Ex. </a:t>
            </a:r>
            <a:r>
              <a:rPr lang="en-US" u="sng" dirty="0"/>
              <a:t>TextEdit</a:t>
            </a:r>
            <a:r>
              <a:rPr lang="en-US" dirty="0"/>
              <a:t> on Mac, </a:t>
            </a:r>
            <a:r>
              <a:rPr lang="en-US" altLang="zh-CN" u="sng" dirty="0"/>
              <a:t>Notepad</a:t>
            </a:r>
            <a:r>
              <a:rPr lang="en-US" altLang="zh-CN" dirty="0"/>
              <a:t> on Windows, VS Code, </a:t>
            </a:r>
            <a:r>
              <a:rPr lang="en-US" altLang="zh-CN" dirty="0" err="1"/>
              <a:t>EmEditor</a:t>
            </a:r>
            <a:r>
              <a:rPr lang="en-US" altLang="zh-CN" dirty="0"/>
              <a:t>, Notepad++…</a:t>
            </a:r>
            <a:r>
              <a:rPr lang="en-US" dirty="0"/>
              <a:t>)</a:t>
            </a:r>
          </a:p>
          <a:p>
            <a:endParaRPr lang="en-US" dirty="0"/>
          </a:p>
          <a:p>
            <a:r>
              <a:rPr lang="en-US" dirty="0"/>
              <a:t>Paste the codes that you generated to </a:t>
            </a:r>
            <a:r>
              <a:rPr lang="en-US" altLang="zh-CN" dirty="0"/>
              <a:t>your text</a:t>
            </a:r>
            <a:r>
              <a:rPr lang="en-US" dirty="0"/>
              <a:t> editor</a:t>
            </a:r>
          </a:p>
          <a:p>
            <a:endParaRPr lang="en-US" dirty="0"/>
          </a:p>
          <a:p>
            <a:r>
              <a:rPr lang="en-US" dirty="0"/>
              <a:t>Save it as “xxxx.</a:t>
            </a:r>
            <a:r>
              <a:rPr lang="en-US" b="1" u="sng" dirty="0"/>
              <a:t>html</a:t>
            </a:r>
            <a:r>
              <a:rPr lang="en-US" dirty="0"/>
              <a:t>”</a:t>
            </a:r>
          </a:p>
          <a:p>
            <a:endParaRPr lang="en-US" dirty="0"/>
          </a:p>
          <a:p>
            <a:r>
              <a:rPr lang="en-US" dirty="0"/>
              <a:t>Double click your web page</a:t>
            </a:r>
            <a:r>
              <a:rPr lang="en-US" altLang="zh-CN" dirty="0"/>
              <a:t>(html)</a:t>
            </a:r>
            <a:endParaRPr lang="en-US" dirty="0"/>
          </a:p>
        </p:txBody>
      </p:sp>
    </p:spTree>
    <p:extLst>
      <p:ext uri="{BB962C8B-B14F-4D97-AF65-F5344CB8AC3E}">
        <p14:creationId xmlns:p14="http://schemas.microsoft.com/office/powerpoint/2010/main" val="4140582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6E4BC-4571-D1D7-5D1F-1433D70BCB85}"/>
              </a:ext>
            </a:extLst>
          </p:cNvPr>
          <p:cNvSpPr>
            <a:spLocks noGrp="1"/>
          </p:cNvSpPr>
          <p:nvPr>
            <p:ph type="title"/>
          </p:nvPr>
        </p:nvSpPr>
        <p:spPr/>
        <p:txBody>
          <a:bodyPr/>
          <a:lstStyle/>
          <a:p>
            <a:r>
              <a:rPr lang="en-US" dirty="0"/>
              <a:t>Prompt 4.0: Describe Your Patterns Briefly</a:t>
            </a:r>
          </a:p>
        </p:txBody>
      </p:sp>
      <p:sp>
        <p:nvSpPr>
          <p:cNvPr id="3" name="Content Placeholder 2">
            <a:extLst>
              <a:ext uri="{FF2B5EF4-FFF2-40B4-BE49-F238E27FC236}">
                <a16:creationId xmlns:a16="http://schemas.microsoft.com/office/drawing/2014/main" id="{76DB869F-7CB5-C5C8-2CB4-FFAFDC75AC45}"/>
              </a:ext>
            </a:extLst>
          </p:cNvPr>
          <p:cNvSpPr>
            <a:spLocks noGrp="1"/>
          </p:cNvSpPr>
          <p:nvPr>
            <p:ph idx="1"/>
          </p:nvPr>
        </p:nvSpPr>
        <p:spPr/>
        <p:txBody>
          <a:bodyPr>
            <a:normAutofit fontScale="85000" lnSpcReduction="20000"/>
          </a:bodyPr>
          <a:lstStyle/>
          <a:p>
            <a:pPr marL="0" indent="0">
              <a:buNone/>
            </a:pPr>
            <a:r>
              <a:rPr lang="en-US" dirty="0"/>
              <a:t>I have a paragraph. The length of this paragraph(p) can be divided by 3:</a:t>
            </a:r>
          </a:p>
          <a:p>
            <a:pPr marL="0" indent="0">
              <a:buNone/>
            </a:pPr>
            <a:r>
              <a:rPr lang="zh-TW" altLang="en-US" dirty="0"/>
              <a:t>安堅濟竇東德西相沙靜望民望我睹觀不禮明範瑪安三方巴明居如華如迪瑪奇寧范羅巴利麥孟石鍾黃郭蘇龍羅龐李費黎</a:t>
            </a:r>
          </a:p>
          <a:p>
            <a:pPr marL="0" indent="0">
              <a:buNone/>
            </a:pPr>
            <a:endParaRPr lang="zh-TW" altLang="en-US" dirty="0"/>
          </a:p>
          <a:p>
            <a:pPr marL="0" indent="0">
              <a:buNone/>
            </a:pPr>
            <a:r>
              <a:rPr lang="en-US" dirty="0"/>
              <a:t>I want to create a new 3 characters list(d) by using the corresponding vertical position of each paragraph. The output should be:</a:t>
            </a:r>
          </a:p>
          <a:p>
            <a:pPr marL="0" indent="0">
              <a:buNone/>
            </a:pPr>
            <a:r>
              <a:rPr lang="zh-TW" altLang="en-US" dirty="0"/>
              <a:t>范禮安</a:t>
            </a:r>
          </a:p>
          <a:p>
            <a:pPr marL="0" indent="0">
              <a:buNone/>
            </a:pPr>
            <a:r>
              <a:rPr lang="zh-TW" altLang="en-US" dirty="0"/>
              <a:t>羅明堅</a:t>
            </a:r>
          </a:p>
          <a:p>
            <a:pPr marL="0" indent="0">
              <a:buNone/>
            </a:pPr>
            <a:r>
              <a:rPr lang="zh-TW" altLang="en-US" dirty="0"/>
              <a:t>巴範濟</a:t>
            </a:r>
          </a:p>
          <a:p>
            <a:pPr marL="0" indent="0">
              <a:buNone/>
            </a:pPr>
            <a:r>
              <a:rPr lang="zh-TW" altLang="en-US" dirty="0"/>
              <a:t>利瑪竇</a:t>
            </a:r>
          </a:p>
          <a:p>
            <a:pPr marL="0" indent="0">
              <a:buNone/>
            </a:pPr>
            <a:r>
              <a:rPr lang="en-US" altLang="zh-TW" dirty="0"/>
              <a:t>...</a:t>
            </a:r>
          </a:p>
          <a:p>
            <a:pPr marL="0" indent="0">
              <a:buNone/>
            </a:pPr>
            <a:r>
              <a:rPr lang="zh-TW" altLang="en-US" dirty="0"/>
              <a:t>黎寧不</a:t>
            </a:r>
            <a:endParaRPr lang="en-US" dirty="0"/>
          </a:p>
        </p:txBody>
      </p:sp>
      <p:sp>
        <p:nvSpPr>
          <p:cNvPr id="5" name="TextBox 4">
            <a:extLst>
              <a:ext uri="{FF2B5EF4-FFF2-40B4-BE49-F238E27FC236}">
                <a16:creationId xmlns:a16="http://schemas.microsoft.com/office/drawing/2014/main" id="{EA452C22-D04F-94AA-BD88-E27E469578B5}"/>
              </a:ext>
            </a:extLst>
          </p:cNvPr>
          <p:cNvSpPr txBox="1"/>
          <p:nvPr/>
        </p:nvSpPr>
        <p:spPr>
          <a:xfrm>
            <a:off x="5257800" y="4867853"/>
            <a:ext cx="6096000" cy="923330"/>
          </a:xfrm>
          <a:prstGeom prst="rect">
            <a:avLst/>
          </a:prstGeom>
          <a:noFill/>
        </p:spPr>
        <p:txBody>
          <a:bodyPr wrap="square">
            <a:spAutoFit/>
          </a:bodyPr>
          <a:lstStyle/>
          <a:p>
            <a:r>
              <a:rPr lang="en-US" dirty="0"/>
              <a:t>https://github.com/fccsdigitalchina/generative_ai_east_asian_studies/blob/main/Codes_generation/JavaScript/String_rearrangement/2_prompt_4.0.txt</a:t>
            </a:r>
          </a:p>
        </p:txBody>
      </p:sp>
    </p:spTree>
    <p:extLst>
      <p:ext uri="{BB962C8B-B14F-4D97-AF65-F5344CB8AC3E}">
        <p14:creationId xmlns:p14="http://schemas.microsoft.com/office/powerpoint/2010/main" val="3003756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B5C67-E9CD-63AE-4AF4-53CEADBD2314}"/>
              </a:ext>
            </a:extLst>
          </p:cNvPr>
          <p:cNvSpPr>
            <a:spLocks noGrp="1"/>
          </p:cNvSpPr>
          <p:nvPr>
            <p:ph type="title"/>
          </p:nvPr>
        </p:nvSpPr>
        <p:spPr/>
        <p:txBody>
          <a:bodyPr/>
          <a:lstStyle/>
          <a:p>
            <a:r>
              <a:rPr lang="en-US" dirty="0"/>
              <a:t>Create data from generative AI</a:t>
            </a:r>
          </a:p>
        </p:txBody>
      </p:sp>
      <p:pic>
        <p:nvPicPr>
          <p:cNvPr id="9" name="Content Placeholder 8">
            <a:extLst>
              <a:ext uri="{FF2B5EF4-FFF2-40B4-BE49-F238E27FC236}">
                <a16:creationId xmlns:a16="http://schemas.microsoft.com/office/drawing/2014/main" id="{B17C747F-229A-DA27-7AB6-D116771A311E}"/>
              </a:ext>
            </a:extLst>
          </p:cNvPr>
          <p:cNvPicPr>
            <a:picLocks noGrp="1" noChangeAspect="1"/>
          </p:cNvPicPr>
          <p:nvPr>
            <p:ph idx="1"/>
          </p:nvPr>
        </p:nvPicPr>
        <p:blipFill>
          <a:blip r:embed="rId2"/>
          <a:stretch>
            <a:fillRect/>
          </a:stretch>
        </p:blipFill>
        <p:spPr>
          <a:xfrm>
            <a:off x="1411942" y="1903103"/>
            <a:ext cx="9224682" cy="4594254"/>
          </a:xfrm>
        </p:spPr>
      </p:pic>
      <p:sp>
        <p:nvSpPr>
          <p:cNvPr id="11" name="TextBox 10">
            <a:extLst>
              <a:ext uri="{FF2B5EF4-FFF2-40B4-BE49-F238E27FC236}">
                <a16:creationId xmlns:a16="http://schemas.microsoft.com/office/drawing/2014/main" id="{D0033EF4-65CB-44D1-D42F-B9A758A0B827}"/>
              </a:ext>
            </a:extLst>
          </p:cNvPr>
          <p:cNvSpPr txBox="1"/>
          <p:nvPr/>
        </p:nvSpPr>
        <p:spPr>
          <a:xfrm>
            <a:off x="4280650" y="1256772"/>
            <a:ext cx="7364504" cy="646331"/>
          </a:xfrm>
          <a:prstGeom prst="rect">
            <a:avLst/>
          </a:prstGeom>
          <a:noFill/>
        </p:spPr>
        <p:txBody>
          <a:bodyPr wrap="square">
            <a:spAutoFit/>
          </a:bodyPr>
          <a:lstStyle/>
          <a:p>
            <a:pPr algn="r"/>
            <a:r>
              <a:rPr lang="en-US" dirty="0"/>
              <a:t>https://github.com/fccsdigitalchina/generative_ai_east_asian_studies/tree/main/Data_generation/Generate_nationalities</a:t>
            </a:r>
          </a:p>
        </p:txBody>
      </p:sp>
    </p:spTree>
    <p:extLst>
      <p:ext uri="{BB962C8B-B14F-4D97-AF65-F5344CB8AC3E}">
        <p14:creationId xmlns:p14="http://schemas.microsoft.com/office/powerpoint/2010/main" val="2555721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FD7C1A-053F-63B3-6EF2-0CE8AD782F85}"/>
              </a:ext>
            </a:extLst>
          </p:cNvPr>
          <p:cNvSpPr>
            <a:spLocks noGrp="1"/>
          </p:cNvSpPr>
          <p:nvPr>
            <p:ph idx="1"/>
          </p:nvPr>
        </p:nvSpPr>
        <p:spPr>
          <a:xfrm>
            <a:off x="838200" y="609600"/>
            <a:ext cx="10515600" cy="5567363"/>
          </a:xfrm>
        </p:spPr>
        <p:txBody>
          <a:bodyPr/>
          <a:lstStyle/>
          <a:p>
            <a:pPr marL="0" indent="0">
              <a:buNone/>
            </a:pPr>
            <a:r>
              <a:rPr lang="en-US" sz="2400" dirty="0">
                <a:hlinkClick r:id="rId2"/>
              </a:rPr>
              <a:t>https://github.com/fccsdigitalchina/generative_ai_east_asian_studies/blob/main/Data_generation/Generate_nationalities/2_prompt.txt</a:t>
            </a:r>
            <a:endParaRPr lang="en-US" sz="2400" dirty="0"/>
          </a:p>
          <a:p>
            <a:endParaRPr lang="en-US" dirty="0"/>
          </a:p>
        </p:txBody>
      </p:sp>
      <p:pic>
        <p:nvPicPr>
          <p:cNvPr id="7" name="Picture 6">
            <a:extLst>
              <a:ext uri="{FF2B5EF4-FFF2-40B4-BE49-F238E27FC236}">
                <a16:creationId xmlns:a16="http://schemas.microsoft.com/office/drawing/2014/main" id="{79055607-B383-A82E-2584-609DFDF80865}"/>
              </a:ext>
            </a:extLst>
          </p:cNvPr>
          <p:cNvPicPr>
            <a:picLocks noChangeAspect="1"/>
          </p:cNvPicPr>
          <p:nvPr/>
        </p:nvPicPr>
        <p:blipFill>
          <a:blip r:embed="rId3"/>
          <a:stretch>
            <a:fillRect/>
          </a:stretch>
        </p:blipFill>
        <p:spPr>
          <a:xfrm>
            <a:off x="1413809" y="1374818"/>
            <a:ext cx="9364382" cy="5372850"/>
          </a:xfrm>
          <a:prstGeom prst="rect">
            <a:avLst/>
          </a:prstGeom>
        </p:spPr>
      </p:pic>
    </p:spTree>
    <p:extLst>
      <p:ext uri="{BB962C8B-B14F-4D97-AF65-F5344CB8AC3E}">
        <p14:creationId xmlns:p14="http://schemas.microsoft.com/office/powerpoint/2010/main" val="3684448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29740-5212-5AD6-DF85-5F845361D2FD}"/>
              </a:ext>
            </a:extLst>
          </p:cNvPr>
          <p:cNvSpPr>
            <a:spLocks noGrp="1"/>
          </p:cNvSpPr>
          <p:nvPr>
            <p:ph type="title"/>
          </p:nvPr>
        </p:nvSpPr>
        <p:spPr/>
        <p:txBody>
          <a:bodyPr/>
          <a:lstStyle/>
          <a:p>
            <a:r>
              <a:rPr lang="en-US" dirty="0"/>
              <a:t>Prompt: Description</a:t>
            </a:r>
          </a:p>
        </p:txBody>
      </p:sp>
      <p:sp>
        <p:nvSpPr>
          <p:cNvPr id="3" name="Content Placeholder 2">
            <a:extLst>
              <a:ext uri="{FF2B5EF4-FFF2-40B4-BE49-F238E27FC236}">
                <a16:creationId xmlns:a16="http://schemas.microsoft.com/office/drawing/2014/main" id="{F3CF3A54-E3B4-72B9-3D60-5A4671436F6A}"/>
              </a:ext>
            </a:extLst>
          </p:cNvPr>
          <p:cNvSpPr>
            <a:spLocks noGrp="1"/>
          </p:cNvSpPr>
          <p:nvPr>
            <p:ph idx="1"/>
          </p:nvPr>
        </p:nvSpPr>
        <p:spPr/>
        <p:txBody>
          <a:bodyPr/>
          <a:lstStyle/>
          <a:p>
            <a:r>
              <a:rPr lang="en-US" dirty="0"/>
              <a:t>I have a list of missionary names in French. They lived in 16c to 18c. please clean the data for me, and </a:t>
            </a:r>
            <a:r>
              <a:rPr lang="en-US" b="1" u="sng" dirty="0"/>
              <a:t>give them their birth year, death year, their Chinese names, nationalities and writings</a:t>
            </a:r>
            <a:r>
              <a:rPr lang="en-US" dirty="0"/>
              <a:t>(multiple writings should be separated by ;)</a:t>
            </a:r>
          </a:p>
          <a:p>
            <a:endParaRPr lang="en-US" dirty="0"/>
          </a:p>
          <a:p>
            <a:r>
              <a:rPr lang="en-US" dirty="0"/>
              <a:t>Most the information can be found in this book: Pfister, L. . A. du </a:t>
            </a:r>
            <a:r>
              <a:rPr lang="en-US" dirty="0" err="1"/>
              <a:t>texte</a:t>
            </a:r>
            <a:r>
              <a:rPr lang="en-US" dirty="0"/>
              <a:t>. (1932). Notices </a:t>
            </a:r>
            <a:r>
              <a:rPr lang="en-US" dirty="0" err="1"/>
              <a:t>biographiques</a:t>
            </a:r>
            <a:r>
              <a:rPr lang="en-US" dirty="0"/>
              <a:t> et </a:t>
            </a:r>
            <a:r>
              <a:rPr lang="en-US" dirty="0" err="1"/>
              <a:t>bibliographiques</a:t>
            </a:r>
            <a:r>
              <a:rPr lang="en-US" dirty="0"/>
              <a:t> sur les </a:t>
            </a:r>
            <a:r>
              <a:rPr lang="en-US" dirty="0" err="1"/>
              <a:t>Jésuites</a:t>
            </a:r>
            <a:r>
              <a:rPr lang="en-US" dirty="0"/>
              <a:t> de l'ancienne Mission de Chine : 1552-1773. Tome II, </a:t>
            </a:r>
            <a:r>
              <a:rPr lang="en-US" dirty="0" err="1"/>
              <a:t>XVIIIe</a:t>
            </a:r>
            <a:r>
              <a:rPr lang="en-US" dirty="0"/>
              <a:t> siècle / par le P. Louis Pfister,... Chang-Hai.</a:t>
            </a:r>
          </a:p>
          <a:p>
            <a:endParaRPr lang="en-US" dirty="0"/>
          </a:p>
        </p:txBody>
      </p:sp>
    </p:spTree>
    <p:extLst>
      <p:ext uri="{BB962C8B-B14F-4D97-AF65-F5344CB8AC3E}">
        <p14:creationId xmlns:p14="http://schemas.microsoft.com/office/powerpoint/2010/main" val="4292402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5E3B-9922-4F07-66DA-EB29B4F7F5B0}"/>
              </a:ext>
            </a:extLst>
          </p:cNvPr>
          <p:cNvSpPr>
            <a:spLocks noGrp="1"/>
          </p:cNvSpPr>
          <p:nvPr>
            <p:ph type="title"/>
          </p:nvPr>
        </p:nvSpPr>
        <p:spPr/>
        <p:txBody>
          <a:bodyPr/>
          <a:lstStyle/>
          <a:p>
            <a:r>
              <a:rPr lang="en-US" dirty="0"/>
              <a:t>Prompt: Output Schema and Define Batch Number</a:t>
            </a:r>
          </a:p>
        </p:txBody>
      </p:sp>
      <p:sp>
        <p:nvSpPr>
          <p:cNvPr id="3" name="Content Placeholder 2">
            <a:extLst>
              <a:ext uri="{FF2B5EF4-FFF2-40B4-BE49-F238E27FC236}">
                <a16:creationId xmlns:a16="http://schemas.microsoft.com/office/drawing/2014/main" id="{C566DC36-C2EC-399F-5AEC-A2C5DB97994B}"/>
              </a:ext>
            </a:extLst>
          </p:cNvPr>
          <p:cNvSpPr>
            <a:spLocks noGrp="1"/>
          </p:cNvSpPr>
          <p:nvPr>
            <p:ph idx="1"/>
          </p:nvPr>
        </p:nvSpPr>
        <p:spPr/>
        <p:txBody>
          <a:bodyPr>
            <a:normAutofit/>
          </a:bodyPr>
          <a:lstStyle/>
          <a:p>
            <a:pPr marL="0" indent="0">
              <a:buNone/>
            </a:pPr>
            <a:r>
              <a:rPr lang="en-US" sz="4400" dirty="0"/>
              <a:t>Generate </a:t>
            </a:r>
            <a:r>
              <a:rPr lang="en-US" sz="4400" b="1" u="sng" dirty="0"/>
              <a:t>10 records per batch </a:t>
            </a:r>
            <a:r>
              <a:rPr lang="en-US" sz="4400" dirty="0"/>
              <a:t>in this format:</a:t>
            </a:r>
          </a:p>
          <a:p>
            <a:pPr marL="0" indent="0">
              <a:buNone/>
            </a:pPr>
            <a:r>
              <a:rPr lang="en-US" sz="2400" dirty="0"/>
              <a:t>|cleaned_name|cleaned_name_chn|birth_year|death_year|nationality|writings|</a:t>
            </a:r>
          </a:p>
          <a:p>
            <a:pPr marL="0" indent="0">
              <a:buNone/>
            </a:pPr>
            <a:r>
              <a:rPr lang="en-US" sz="2400" dirty="0"/>
              <a:t>| -- | -- | -- | -- | -- | -- |</a:t>
            </a:r>
          </a:p>
          <a:p>
            <a:pPr marL="0" indent="0">
              <a:buNone/>
            </a:pPr>
            <a:endParaRPr lang="en-US" sz="2400" dirty="0"/>
          </a:p>
          <a:p>
            <a:pPr marL="0" indent="0">
              <a:buNone/>
            </a:pPr>
            <a:r>
              <a:rPr lang="en-US" sz="2400" i="1" dirty="0"/>
              <a:t>Notes:</a:t>
            </a:r>
          </a:p>
          <a:p>
            <a:pPr marL="0" indent="0">
              <a:buNone/>
            </a:pPr>
            <a:r>
              <a:rPr lang="en-US" sz="2400" b="1" i="1" u="sng" dirty="0"/>
              <a:t>Markdown format</a:t>
            </a:r>
          </a:p>
        </p:txBody>
      </p:sp>
    </p:spTree>
    <p:extLst>
      <p:ext uri="{BB962C8B-B14F-4D97-AF65-F5344CB8AC3E}">
        <p14:creationId xmlns:p14="http://schemas.microsoft.com/office/powerpoint/2010/main" val="31765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6AC5-85F2-4B9C-3CAB-5F20888646A1}"/>
              </a:ext>
            </a:extLst>
          </p:cNvPr>
          <p:cNvSpPr>
            <a:spLocks noGrp="1"/>
          </p:cNvSpPr>
          <p:nvPr>
            <p:ph type="title"/>
          </p:nvPr>
        </p:nvSpPr>
        <p:spPr/>
        <p:txBody>
          <a:bodyPr/>
          <a:lstStyle/>
          <a:p>
            <a:r>
              <a:rPr lang="en-US" dirty="0"/>
              <a:t>Prompt: Next Batch Trigger</a:t>
            </a:r>
          </a:p>
        </p:txBody>
      </p:sp>
      <p:sp>
        <p:nvSpPr>
          <p:cNvPr id="3" name="Content Placeholder 2">
            <a:extLst>
              <a:ext uri="{FF2B5EF4-FFF2-40B4-BE49-F238E27FC236}">
                <a16:creationId xmlns:a16="http://schemas.microsoft.com/office/drawing/2014/main" id="{DE0A1DA6-E6CA-F2BA-8592-DCAB7AA7BF7D}"/>
              </a:ext>
            </a:extLst>
          </p:cNvPr>
          <p:cNvSpPr>
            <a:spLocks noGrp="1"/>
          </p:cNvSpPr>
          <p:nvPr>
            <p:ph idx="1"/>
          </p:nvPr>
        </p:nvSpPr>
        <p:spPr/>
        <p:txBody>
          <a:bodyPr>
            <a:normAutofit/>
          </a:bodyPr>
          <a:lstStyle/>
          <a:p>
            <a:pPr marL="0" indent="0">
              <a:buNone/>
            </a:pPr>
            <a:r>
              <a:rPr lang="en-US" sz="4800" b="0" i="0" dirty="0">
                <a:solidFill>
                  <a:srgbClr val="1F2328"/>
                </a:solidFill>
                <a:effectLst/>
                <a:latin typeface="ui-monospace"/>
              </a:rPr>
              <a:t>Pause after generating each batch and wait for my input </a:t>
            </a:r>
            <a:r>
              <a:rPr lang="en-US" sz="4800" b="1" i="0" u="sng" dirty="0">
                <a:solidFill>
                  <a:srgbClr val="1F2328"/>
                </a:solidFill>
                <a:effectLst/>
                <a:latin typeface="ui-monospace"/>
              </a:rPr>
              <a:t>"continue" to generate the next batch</a:t>
            </a:r>
            <a:r>
              <a:rPr lang="en-US" sz="4800" b="0" i="0" dirty="0">
                <a:solidFill>
                  <a:srgbClr val="1F2328"/>
                </a:solidFill>
                <a:effectLst/>
                <a:latin typeface="ui-monospace"/>
              </a:rPr>
              <a:t>.</a:t>
            </a:r>
            <a:endParaRPr lang="en-US" sz="4800" dirty="0"/>
          </a:p>
        </p:txBody>
      </p:sp>
    </p:spTree>
    <p:extLst>
      <p:ext uri="{BB962C8B-B14F-4D97-AF65-F5344CB8AC3E}">
        <p14:creationId xmlns:p14="http://schemas.microsoft.com/office/powerpoint/2010/main" val="3486724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238B5-AF89-F54F-1B5D-7DFCFB7134E1}"/>
              </a:ext>
            </a:extLst>
          </p:cNvPr>
          <p:cNvSpPr>
            <a:spLocks noGrp="1"/>
          </p:cNvSpPr>
          <p:nvPr>
            <p:ph type="title"/>
          </p:nvPr>
        </p:nvSpPr>
        <p:spPr/>
        <p:txBody>
          <a:bodyPr/>
          <a:lstStyle/>
          <a:p>
            <a:r>
              <a:rPr lang="en-US" dirty="0"/>
              <a:t>Correct Rate of Nationality (</a:t>
            </a:r>
            <a:r>
              <a:rPr lang="en-US" dirty="0" err="1"/>
              <a:t>ChatGPT</a:t>
            </a:r>
            <a:r>
              <a:rPr lang="en-US" dirty="0"/>
              <a:t> 4.0)</a:t>
            </a:r>
          </a:p>
        </p:txBody>
      </p:sp>
      <p:sp>
        <p:nvSpPr>
          <p:cNvPr id="3" name="Content Placeholder 2">
            <a:extLst>
              <a:ext uri="{FF2B5EF4-FFF2-40B4-BE49-F238E27FC236}">
                <a16:creationId xmlns:a16="http://schemas.microsoft.com/office/drawing/2014/main" id="{1755B87D-A2A9-AEFA-681F-4D9E9899132D}"/>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35794670-FC4A-1199-A595-E5D6C3D05E56}"/>
              </a:ext>
            </a:extLst>
          </p:cNvPr>
          <p:cNvPicPr>
            <a:picLocks noChangeAspect="1"/>
          </p:cNvPicPr>
          <p:nvPr/>
        </p:nvPicPr>
        <p:blipFill>
          <a:blip r:embed="rId2"/>
          <a:stretch>
            <a:fillRect/>
          </a:stretch>
        </p:blipFill>
        <p:spPr>
          <a:xfrm>
            <a:off x="382989" y="1581606"/>
            <a:ext cx="10898121" cy="4839375"/>
          </a:xfrm>
          <a:prstGeom prst="rect">
            <a:avLst/>
          </a:prstGeom>
        </p:spPr>
      </p:pic>
      <p:sp>
        <p:nvSpPr>
          <p:cNvPr id="7" name="Rectangle 6">
            <a:extLst>
              <a:ext uri="{FF2B5EF4-FFF2-40B4-BE49-F238E27FC236}">
                <a16:creationId xmlns:a16="http://schemas.microsoft.com/office/drawing/2014/main" id="{4E91E51B-8FDD-BDB3-3CFF-580DAEAD05E0}"/>
              </a:ext>
            </a:extLst>
          </p:cNvPr>
          <p:cNvSpPr/>
          <p:nvPr/>
        </p:nvSpPr>
        <p:spPr>
          <a:xfrm>
            <a:off x="207390" y="1300899"/>
            <a:ext cx="6787299" cy="5420412"/>
          </a:xfrm>
          <a:prstGeom prst="rect">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8" name="Rectangle 7">
            <a:extLst>
              <a:ext uri="{FF2B5EF4-FFF2-40B4-BE49-F238E27FC236}">
                <a16:creationId xmlns:a16="http://schemas.microsoft.com/office/drawing/2014/main" id="{1DF556FA-10B5-9A4A-7064-5173CFCB9A49}"/>
              </a:ext>
            </a:extLst>
          </p:cNvPr>
          <p:cNvSpPr/>
          <p:nvPr/>
        </p:nvSpPr>
        <p:spPr>
          <a:xfrm>
            <a:off x="7057443" y="1300899"/>
            <a:ext cx="2956134" cy="5420412"/>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C1DFDA0-6E4D-FBA7-3EC5-A6AED5B3AA3D}"/>
              </a:ext>
            </a:extLst>
          </p:cNvPr>
          <p:cNvCxnSpPr>
            <a:cxnSpLocks/>
          </p:cNvCxnSpPr>
          <p:nvPr/>
        </p:nvCxnSpPr>
        <p:spPr>
          <a:xfrm flipV="1">
            <a:off x="10659035" y="2290482"/>
            <a:ext cx="0" cy="227703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A1554CE-E835-ACAC-EDF3-EE83354EA9A1}"/>
              </a:ext>
            </a:extLst>
          </p:cNvPr>
          <p:cNvSpPr txBox="1"/>
          <p:nvPr/>
        </p:nvSpPr>
        <p:spPr>
          <a:xfrm>
            <a:off x="-1" y="5774650"/>
            <a:ext cx="12192001" cy="646331"/>
          </a:xfrm>
          <a:prstGeom prst="rect">
            <a:avLst/>
          </a:prstGeom>
          <a:solidFill>
            <a:schemeClr val="bg1"/>
          </a:solidFill>
        </p:spPr>
        <p:txBody>
          <a:bodyPr wrap="square">
            <a:spAutoFit/>
          </a:bodyPr>
          <a:lstStyle/>
          <a:p>
            <a:pPr marL="0" indent="0">
              <a:buNone/>
            </a:pPr>
            <a:r>
              <a:rPr lang="en-US" sz="1800" dirty="0">
                <a:hlinkClick r:id="rId3"/>
              </a:rPr>
              <a:t>https://github.com/fccsdigitalchina/generative_ai_east_asian_studies/blob/main/Information_generate/Generate_nationalities/3_output_check.xlsx</a:t>
            </a:r>
            <a:endParaRPr lang="en-US" sz="1800" dirty="0"/>
          </a:p>
        </p:txBody>
      </p:sp>
    </p:spTree>
    <p:extLst>
      <p:ext uri="{BB962C8B-B14F-4D97-AF65-F5344CB8AC3E}">
        <p14:creationId xmlns:p14="http://schemas.microsoft.com/office/powerpoint/2010/main" val="1736529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5476FD-8BAE-22E2-86D2-BCEB01B06E01}"/>
              </a:ext>
            </a:extLst>
          </p:cNvPr>
          <p:cNvPicPr>
            <a:picLocks noChangeAspect="1"/>
          </p:cNvPicPr>
          <p:nvPr/>
        </p:nvPicPr>
        <p:blipFill rotWithShape="1">
          <a:blip r:embed="rId2"/>
          <a:srcRect t="311"/>
          <a:stretch/>
        </p:blipFill>
        <p:spPr>
          <a:xfrm>
            <a:off x="1942126" y="2723628"/>
            <a:ext cx="9612066" cy="2877513"/>
          </a:xfrm>
          <a:prstGeom prst="rect">
            <a:avLst/>
          </a:prstGeom>
          <a:ln w="38100">
            <a:solidFill>
              <a:schemeClr val="tx1"/>
            </a:solidFill>
          </a:ln>
        </p:spPr>
      </p:pic>
      <p:sp>
        <p:nvSpPr>
          <p:cNvPr id="2" name="Title 1">
            <a:extLst>
              <a:ext uri="{FF2B5EF4-FFF2-40B4-BE49-F238E27FC236}">
                <a16:creationId xmlns:a16="http://schemas.microsoft.com/office/drawing/2014/main" id="{FF3B440E-AB9A-2EE4-48CD-B4B69C4785FC}"/>
              </a:ext>
            </a:extLst>
          </p:cNvPr>
          <p:cNvSpPr>
            <a:spLocks noGrp="1"/>
          </p:cNvSpPr>
          <p:nvPr>
            <p:ph type="title"/>
          </p:nvPr>
        </p:nvSpPr>
        <p:spPr/>
        <p:txBody>
          <a:bodyPr/>
          <a:lstStyle/>
          <a:p>
            <a:r>
              <a:rPr lang="en-US" dirty="0"/>
              <a:t>Observe the Data:</a:t>
            </a:r>
            <a:r>
              <a:rPr lang="zh-CN" altLang="en-US" dirty="0"/>
              <a:t> </a:t>
            </a:r>
            <a:r>
              <a:rPr lang="en-US" altLang="zh-CN" dirty="0"/>
              <a:t>False</a:t>
            </a:r>
            <a:endParaRPr lang="en-US" dirty="0"/>
          </a:p>
        </p:txBody>
      </p:sp>
      <p:cxnSp>
        <p:nvCxnSpPr>
          <p:cNvPr id="10" name="Straight Connector 9">
            <a:extLst>
              <a:ext uri="{FF2B5EF4-FFF2-40B4-BE49-F238E27FC236}">
                <a16:creationId xmlns:a16="http://schemas.microsoft.com/office/drawing/2014/main" id="{051CE8C9-4733-AE9C-2007-2446F6A6E7C8}"/>
              </a:ext>
            </a:extLst>
          </p:cNvPr>
          <p:cNvCxnSpPr>
            <a:cxnSpLocks/>
            <a:stCxn id="13" idx="3"/>
          </p:cNvCxnSpPr>
          <p:nvPr/>
        </p:nvCxnSpPr>
        <p:spPr>
          <a:xfrm flipV="1">
            <a:off x="7406842" y="3083859"/>
            <a:ext cx="1288923" cy="917435"/>
          </a:xfrm>
          <a:prstGeom prst="line">
            <a:avLst/>
          </a:prstGeom>
          <a:ln w="57150"/>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4DAFF403-C89D-6D91-3764-0DFFDF15A5A0}"/>
              </a:ext>
            </a:extLst>
          </p:cNvPr>
          <p:cNvPicPr>
            <a:picLocks noChangeAspect="1"/>
          </p:cNvPicPr>
          <p:nvPr/>
        </p:nvPicPr>
        <p:blipFill>
          <a:blip r:embed="rId3"/>
          <a:stretch>
            <a:fillRect/>
          </a:stretch>
        </p:blipFill>
        <p:spPr>
          <a:xfrm>
            <a:off x="4661601" y="2236496"/>
            <a:ext cx="2745241" cy="3529595"/>
          </a:xfrm>
          <a:prstGeom prst="rect">
            <a:avLst/>
          </a:prstGeom>
          <a:ln w="38100">
            <a:solidFill>
              <a:schemeClr val="tx1"/>
            </a:solidFill>
          </a:ln>
        </p:spPr>
      </p:pic>
      <p:sp>
        <p:nvSpPr>
          <p:cNvPr id="4" name="Rectangle 3">
            <a:extLst>
              <a:ext uri="{FF2B5EF4-FFF2-40B4-BE49-F238E27FC236}">
                <a16:creationId xmlns:a16="http://schemas.microsoft.com/office/drawing/2014/main" id="{558AC7A8-064C-E1C4-9D6B-B2BB09B3FB20}"/>
              </a:ext>
            </a:extLst>
          </p:cNvPr>
          <p:cNvSpPr/>
          <p:nvPr/>
        </p:nvSpPr>
        <p:spPr>
          <a:xfrm>
            <a:off x="10018643" y="2425148"/>
            <a:ext cx="1693628" cy="352959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376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59E28-A18C-DBB9-90BA-78C70703FF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075323-9A20-0CC1-9B69-CAE811D8C36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2FE9462-4105-FB41-775D-3F7F854765BF}"/>
              </a:ext>
            </a:extLst>
          </p:cNvPr>
          <p:cNvPicPr>
            <a:picLocks noChangeAspect="1"/>
          </p:cNvPicPr>
          <p:nvPr/>
        </p:nvPicPr>
        <p:blipFill>
          <a:blip r:embed="rId2"/>
          <a:stretch>
            <a:fillRect/>
          </a:stretch>
        </p:blipFill>
        <p:spPr>
          <a:xfrm>
            <a:off x="142875" y="61912"/>
            <a:ext cx="11906250" cy="6734175"/>
          </a:xfrm>
          <a:prstGeom prst="rect">
            <a:avLst/>
          </a:prstGeom>
        </p:spPr>
      </p:pic>
      <p:sp>
        <p:nvSpPr>
          <p:cNvPr id="6" name="TextBox 5">
            <a:extLst>
              <a:ext uri="{FF2B5EF4-FFF2-40B4-BE49-F238E27FC236}">
                <a16:creationId xmlns:a16="http://schemas.microsoft.com/office/drawing/2014/main" id="{12996205-4341-3C5C-5E47-BEB6727E9CC0}"/>
              </a:ext>
            </a:extLst>
          </p:cNvPr>
          <p:cNvSpPr txBox="1"/>
          <p:nvPr/>
        </p:nvSpPr>
        <p:spPr>
          <a:xfrm>
            <a:off x="0" y="2787134"/>
            <a:ext cx="12192000" cy="523220"/>
          </a:xfrm>
          <a:prstGeom prst="rect">
            <a:avLst/>
          </a:prstGeom>
          <a:solidFill>
            <a:schemeClr val="bg1"/>
          </a:solidFill>
        </p:spPr>
        <p:txBody>
          <a:bodyPr wrap="square">
            <a:spAutoFit/>
          </a:bodyPr>
          <a:lstStyle/>
          <a:p>
            <a:pPr algn="ctr"/>
            <a:r>
              <a:rPr lang="en-US" sz="2800" b="0" i="0" dirty="0" err="1">
                <a:solidFill>
                  <a:srgbClr val="202124"/>
                </a:solidFill>
                <a:effectLst/>
                <a:latin typeface="Google Sans"/>
              </a:rPr>
              <a:t>ChatGPT</a:t>
            </a:r>
            <a:r>
              <a:rPr lang="en-US" sz="2800" b="0" i="0" dirty="0">
                <a:solidFill>
                  <a:srgbClr val="202124"/>
                </a:solidFill>
                <a:effectLst/>
                <a:latin typeface="Google Sans"/>
              </a:rPr>
              <a:t> » summarize everything! </a:t>
            </a:r>
            <a:r>
              <a:rPr lang="en-US" altLang="zh-CN" sz="2800" b="0" i="0" dirty="0">
                <a:solidFill>
                  <a:srgbClr val="202124"/>
                </a:solidFill>
                <a:effectLst/>
                <a:latin typeface="Google Sans"/>
              </a:rPr>
              <a:t>– Chrome Plugin</a:t>
            </a:r>
            <a:endParaRPr lang="en-US" sz="2800" b="0" i="0" dirty="0">
              <a:solidFill>
                <a:srgbClr val="202124"/>
              </a:solidFill>
              <a:effectLst/>
              <a:latin typeface="Google Sans"/>
            </a:endParaRPr>
          </a:p>
        </p:txBody>
      </p:sp>
    </p:spTree>
    <p:extLst>
      <p:ext uri="{BB962C8B-B14F-4D97-AF65-F5344CB8AC3E}">
        <p14:creationId xmlns:p14="http://schemas.microsoft.com/office/powerpoint/2010/main" val="3157397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C2CDD4-A2C7-5DD0-0CCA-CD9CDDE1DA3D}"/>
              </a:ext>
            </a:extLst>
          </p:cNvPr>
          <p:cNvPicPr>
            <a:picLocks noChangeAspect="1"/>
          </p:cNvPicPr>
          <p:nvPr/>
        </p:nvPicPr>
        <p:blipFill rotWithShape="1">
          <a:blip r:embed="rId2"/>
          <a:srcRect r="11619"/>
          <a:stretch/>
        </p:blipFill>
        <p:spPr>
          <a:xfrm>
            <a:off x="713894" y="1909181"/>
            <a:ext cx="9640342" cy="3781953"/>
          </a:xfrm>
          <a:prstGeom prst="rect">
            <a:avLst/>
          </a:prstGeom>
          <a:ln w="38100">
            <a:solidFill>
              <a:schemeClr val="tx1"/>
            </a:solidFill>
          </a:ln>
        </p:spPr>
      </p:pic>
      <p:sp>
        <p:nvSpPr>
          <p:cNvPr id="2" name="Title 1">
            <a:extLst>
              <a:ext uri="{FF2B5EF4-FFF2-40B4-BE49-F238E27FC236}">
                <a16:creationId xmlns:a16="http://schemas.microsoft.com/office/drawing/2014/main" id="{C707ECA2-404F-BFDE-E28E-D1DB80722D26}"/>
              </a:ext>
            </a:extLst>
          </p:cNvPr>
          <p:cNvSpPr>
            <a:spLocks noGrp="1"/>
          </p:cNvSpPr>
          <p:nvPr>
            <p:ph type="title"/>
          </p:nvPr>
        </p:nvSpPr>
        <p:spPr/>
        <p:txBody>
          <a:bodyPr/>
          <a:lstStyle/>
          <a:p>
            <a:r>
              <a:rPr lang="en-US" dirty="0"/>
              <a:t>Observe the Data:</a:t>
            </a:r>
            <a:r>
              <a:rPr lang="zh-CN" altLang="en-US" dirty="0"/>
              <a:t> </a:t>
            </a:r>
            <a:r>
              <a:rPr lang="en-US" altLang="zh-CN" dirty="0"/>
              <a:t>True</a:t>
            </a:r>
            <a:endParaRPr lang="en-US" dirty="0"/>
          </a:p>
        </p:txBody>
      </p:sp>
      <p:cxnSp>
        <p:nvCxnSpPr>
          <p:cNvPr id="8" name="Straight Connector 7">
            <a:extLst>
              <a:ext uri="{FF2B5EF4-FFF2-40B4-BE49-F238E27FC236}">
                <a16:creationId xmlns:a16="http://schemas.microsoft.com/office/drawing/2014/main" id="{04DB9D30-96FB-FBE4-5D3A-86891046F565}"/>
              </a:ext>
            </a:extLst>
          </p:cNvPr>
          <p:cNvCxnSpPr>
            <a:cxnSpLocks/>
          </p:cNvCxnSpPr>
          <p:nvPr/>
        </p:nvCxnSpPr>
        <p:spPr>
          <a:xfrm flipV="1">
            <a:off x="6946397" y="2277035"/>
            <a:ext cx="879791" cy="534428"/>
          </a:xfrm>
          <a:prstGeom prst="line">
            <a:avLst/>
          </a:prstGeom>
          <a:ln w="57150"/>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58F01186-F73B-9D9B-928D-E13264980C09}"/>
              </a:ext>
            </a:extLst>
          </p:cNvPr>
          <p:cNvPicPr>
            <a:picLocks noChangeAspect="1"/>
          </p:cNvPicPr>
          <p:nvPr/>
        </p:nvPicPr>
        <p:blipFill rotWithShape="1">
          <a:blip r:embed="rId3"/>
          <a:srcRect l="6240" t="5154" r="35314"/>
          <a:stretch/>
        </p:blipFill>
        <p:spPr>
          <a:xfrm>
            <a:off x="4126606" y="2811463"/>
            <a:ext cx="2814918" cy="3550022"/>
          </a:xfrm>
          <a:prstGeom prst="rect">
            <a:avLst/>
          </a:prstGeom>
          <a:ln w="38100">
            <a:solidFill>
              <a:schemeClr val="tx1"/>
            </a:solidFill>
          </a:ln>
        </p:spPr>
      </p:pic>
      <p:sp>
        <p:nvSpPr>
          <p:cNvPr id="3" name="Rectangle 2">
            <a:extLst>
              <a:ext uri="{FF2B5EF4-FFF2-40B4-BE49-F238E27FC236}">
                <a16:creationId xmlns:a16="http://schemas.microsoft.com/office/drawing/2014/main" id="{0BC23700-11CD-6812-29F0-3EC2EBE2B5A2}"/>
              </a:ext>
            </a:extLst>
          </p:cNvPr>
          <p:cNvSpPr/>
          <p:nvPr/>
        </p:nvSpPr>
        <p:spPr>
          <a:xfrm>
            <a:off x="8815795" y="1690688"/>
            <a:ext cx="1735586" cy="4185326"/>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9229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900D1-9630-4F2F-CB2A-6C83EE54E7CA}"/>
              </a:ext>
            </a:extLst>
          </p:cNvPr>
          <p:cNvSpPr>
            <a:spLocks noGrp="1"/>
          </p:cNvSpPr>
          <p:nvPr>
            <p:ph type="title"/>
          </p:nvPr>
        </p:nvSpPr>
        <p:spPr/>
        <p:txBody>
          <a:bodyPr>
            <a:normAutofit/>
          </a:bodyPr>
          <a:lstStyle/>
          <a:p>
            <a:pPr algn="ctr"/>
            <a:r>
              <a:rPr lang="en-US" dirty="0"/>
              <a:t>The correct rate for nationality </a:t>
            </a:r>
            <a:r>
              <a:rPr lang="en-US" altLang="zh-CN" dirty="0"/>
              <a:t>equals to</a:t>
            </a:r>
            <a:r>
              <a:rPr lang="en-US" dirty="0"/>
              <a:t> </a:t>
            </a:r>
            <a:br>
              <a:rPr lang="en-US" dirty="0"/>
            </a:br>
            <a:r>
              <a:rPr lang="en-US" altLang="zh-CN" b="1" dirty="0"/>
              <a:t>Western and Southern</a:t>
            </a:r>
            <a:r>
              <a:rPr lang="en-US" b="1" dirty="0"/>
              <a:t> </a:t>
            </a:r>
            <a:r>
              <a:rPr lang="en-US" altLang="zh-CN" b="1" dirty="0"/>
              <a:t>Europe</a:t>
            </a:r>
            <a:endParaRPr lang="en-US" b="1" dirty="0"/>
          </a:p>
        </p:txBody>
      </p:sp>
      <p:sp>
        <p:nvSpPr>
          <p:cNvPr id="3" name="Content Placeholder 2">
            <a:extLst>
              <a:ext uri="{FF2B5EF4-FFF2-40B4-BE49-F238E27FC236}">
                <a16:creationId xmlns:a16="http://schemas.microsoft.com/office/drawing/2014/main" id="{9CD306C9-4293-54DF-E815-826F3BE06844}"/>
              </a:ext>
            </a:extLst>
          </p:cNvPr>
          <p:cNvSpPr>
            <a:spLocks noGrp="1"/>
          </p:cNvSpPr>
          <p:nvPr>
            <p:ph idx="1"/>
          </p:nvPr>
        </p:nvSpPr>
        <p:spPr/>
        <p:txBody>
          <a:bodyPr/>
          <a:lstStyle/>
          <a:p>
            <a:pPr marL="0" indent="0" algn="ctr">
              <a:buNone/>
            </a:pPr>
            <a:r>
              <a:rPr lang="en-US" altLang="zh-CN" sz="13800" b="1" dirty="0">
                <a:solidFill>
                  <a:schemeClr val="accent6">
                    <a:lumMod val="75000"/>
                  </a:schemeClr>
                </a:solidFill>
              </a:rPr>
              <a:t>94.9 %</a:t>
            </a:r>
            <a:endParaRPr lang="en-US" sz="13800" b="1" dirty="0">
              <a:solidFill>
                <a:schemeClr val="accent6">
                  <a:lumMod val="75000"/>
                </a:schemeClr>
              </a:solidFill>
            </a:endParaRPr>
          </a:p>
          <a:p>
            <a:pPr marL="0" indent="0">
              <a:buNone/>
            </a:pPr>
            <a:endParaRPr lang="en-US" dirty="0"/>
          </a:p>
          <a:p>
            <a:pPr marL="0" indent="0" algn="ctr">
              <a:buNone/>
            </a:pPr>
            <a:r>
              <a:rPr lang="en-US" dirty="0"/>
              <a:t> P(T|E) = P(E|T)*P(T)/(P(E|T)P(</a:t>
            </a:r>
            <a:r>
              <a:rPr lang="en-US" altLang="zh-CN" dirty="0"/>
              <a:t>T</a:t>
            </a:r>
            <a:r>
              <a:rPr lang="en-US" dirty="0"/>
              <a:t>)+P(E|F)</a:t>
            </a:r>
            <a:r>
              <a:rPr lang="en-US" altLang="zh-CN" dirty="0"/>
              <a:t>P(F)</a:t>
            </a:r>
            <a:r>
              <a:rPr lang="en-US" dirty="0"/>
              <a:t>) </a:t>
            </a:r>
          </a:p>
          <a:p>
            <a:pPr marL="0" indent="0" algn="ctr">
              <a:buNone/>
            </a:pPr>
            <a:r>
              <a:rPr lang="en-US" dirty="0"/>
              <a:t>=0.94*0.54</a:t>
            </a:r>
            <a:r>
              <a:rPr lang="en-US" altLang="zh-CN" dirty="0"/>
              <a:t>/(0.94*0.54+0.06*0.45)</a:t>
            </a:r>
          </a:p>
          <a:p>
            <a:pPr marL="0" indent="0" algn="ctr">
              <a:buNone/>
            </a:pPr>
            <a:r>
              <a:rPr lang="en-US" dirty="0"/>
              <a:t>=0.949</a:t>
            </a:r>
          </a:p>
          <a:p>
            <a:pPr marL="0" indent="0">
              <a:buNone/>
            </a:pPr>
            <a:endParaRPr lang="en-US" dirty="0"/>
          </a:p>
        </p:txBody>
      </p:sp>
    </p:spTree>
    <p:extLst>
      <p:ext uri="{BB962C8B-B14F-4D97-AF65-F5344CB8AC3E}">
        <p14:creationId xmlns:p14="http://schemas.microsoft.com/office/powerpoint/2010/main" val="1898507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6C6017-9E20-1D72-7DBE-F074F8E139FB}"/>
              </a:ext>
            </a:extLst>
          </p:cNvPr>
          <p:cNvSpPr>
            <a:spLocks noGrp="1"/>
          </p:cNvSpPr>
          <p:nvPr>
            <p:ph type="title"/>
          </p:nvPr>
        </p:nvSpPr>
        <p:spPr/>
        <p:txBody>
          <a:bodyPr/>
          <a:lstStyle/>
          <a:p>
            <a:r>
              <a:rPr lang="en-US" altLang="zh-CN" dirty="0"/>
              <a:t>Code (Standardize) Data</a:t>
            </a:r>
            <a:endParaRPr lang="en-US" dirty="0"/>
          </a:p>
        </p:txBody>
      </p:sp>
      <p:sp>
        <p:nvSpPr>
          <p:cNvPr id="5" name="Text Placeholder 4">
            <a:extLst>
              <a:ext uri="{FF2B5EF4-FFF2-40B4-BE49-F238E27FC236}">
                <a16:creationId xmlns:a16="http://schemas.microsoft.com/office/drawing/2014/main" id="{5ABEAD98-E19F-C067-5120-EA35BAB5409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37003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5DF31-A24E-D3CA-FAF2-46F1227CFB4E}"/>
              </a:ext>
            </a:extLst>
          </p:cNvPr>
          <p:cNvSpPr>
            <a:spLocks noGrp="1"/>
          </p:cNvSpPr>
          <p:nvPr>
            <p:ph idx="1"/>
          </p:nvPr>
        </p:nvSpPr>
        <p:spPr>
          <a:xfrm>
            <a:off x="838200" y="295835"/>
            <a:ext cx="10515600" cy="5881128"/>
          </a:xfrm>
        </p:spPr>
        <p:txBody>
          <a:bodyPr/>
          <a:lstStyle/>
          <a:p>
            <a:pPr marL="0" indent="0">
              <a:buNone/>
            </a:pPr>
            <a:r>
              <a:rPr lang="en-US" dirty="0">
                <a:hlinkClick r:id="rId2"/>
              </a:rPr>
              <a:t>https://github.com/fccsdigitalchina/generative_ai_east_asian_studies/tree/main/Data_extraction/Deeds</a:t>
            </a:r>
            <a:endParaRPr lang="en-US" dirty="0"/>
          </a:p>
        </p:txBody>
      </p:sp>
      <p:pic>
        <p:nvPicPr>
          <p:cNvPr id="5" name="Picture 4">
            <a:extLst>
              <a:ext uri="{FF2B5EF4-FFF2-40B4-BE49-F238E27FC236}">
                <a16:creationId xmlns:a16="http://schemas.microsoft.com/office/drawing/2014/main" id="{BCBC06CC-D32D-406D-8E9C-4BEC8F7221A8}"/>
              </a:ext>
            </a:extLst>
          </p:cNvPr>
          <p:cNvPicPr>
            <a:picLocks noChangeAspect="1"/>
          </p:cNvPicPr>
          <p:nvPr/>
        </p:nvPicPr>
        <p:blipFill>
          <a:blip r:embed="rId3"/>
          <a:stretch>
            <a:fillRect/>
          </a:stretch>
        </p:blipFill>
        <p:spPr>
          <a:xfrm>
            <a:off x="1446319" y="1152921"/>
            <a:ext cx="9173855" cy="5696745"/>
          </a:xfrm>
          <a:prstGeom prst="rect">
            <a:avLst/>
          </a:prstGeom>
        </p:spPr>
      </p:pic>
      <p:sp>
        <p:nvSpPr>
          <p:cNvPr id="6" name="TextBox 5">
            <a:extLst>
              <a:ext uri="{FF2B5EF4-FFF2-40B4-BE49-F238E27FC236}">
                <a16:creationId xmlns:a16="http://schemas.microsoft.com/office/drawing/2014/main" id="{4250D1A7-58B6-4978-7F7D-E0A3DE2BDDCC}"/>
              </a:ext>
            </a:extLst>
          </p:cNvPr>
          <p:cNvSpPr txBox="1"/>
          <p:nvPr/>
        </p:nvSpPr>
        <p:spPr>
          <a:xfrm>
            <a:off x="0" y="3473964"/>
            <a:ext cx="12192000" cy="707886"/>
          </a:xfrm>
          <a:prstGeom prst="rect">
            <a:avLst/>
          </a:prstGeom>
          <a:solidFill>
            <a:schemeClr val="tx1"/>
          </a:solidFill>
        </p:spPr>
        <p:txBody>
          <a:bodyPr wrap="square">
            <a:spAutoFit/>
          </a:bodyPr>
          <a:lstStyle/>
          <a:p>
            <a:pPr algn="ctr"/>
            <a:r>
              <a:rPr lang="en-US" altLang="zh-CN" sz="4000" dirty="0">
                <a:solidFill>
                  <a:schemeClr val="bg1"/>
                </a:solidFill>
              </a:rPr>
              <a:t>Data</a:t>
            </a:r>
            <a:r>
              <a:rPr lang="en-US" sz="4000" dirty="0">
                <a:solidFill>
                  <a:schemeClr val="bg1"/>
                </a:solidFill>
              </a:rPr>
              <a:t> </a:t>
            </a:r>
            <a:r>
              <a:rPr lang="en-US" altLang="zh-CN" sz="4000" dirty="0">
                <a:solidFill>
                  <a:schemeClr val="bg1"/>
                </a:solidFill>
              </a:rPr>
              <a:t>E</a:t>
            </a:r>
            <a:r>
              <a:rPr lang="en-US" sz="4000" dirty="0">
                <a:solidFill>
                  <a:schemeClr val="bg1"/>
                </a:solidFill>
              </a:rPr>
              <a:t>xtraction</a:t>
            </a:r>
          </a:p>
        </p:txBody>
      </p:sp>
    </p:spTree>
    <p:extLst>
      <p:ext uri="{BB962C8B-B14F-4D97-AF65-F5344CB8AC3E}">
        <p14:creationId xmlns:p14="http://schemas.microsoft.com/office/powerpoint/2010/main" val="430769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076D155-E1CC-2D5C-5A3E-2AB0AF8FDBAA}"/>
              </a:ext>
            </a:extLst>
          </p:cNvPr>
          <p:cNvSpPr>
            <a:spLocks noGrp="1"/>
          </p:cNvSpPr>
          <p:nvPr>
            <p:ph idx="1"/>
          </p:nvPr>
        </p:nvSpPr>
        <p:spPr>
          <a:xfrm>
            <a:off x="838200" y="726141"/>
            <a:ext cx="10515600" cy="5450822"/>
          </a:xfrm>
        </p:spPr>
        <p:txBody>
          <a:bodyPr/>
          <a:lstStyle/>
          <a:p>
            <a:pPr marL="0" indent="0">
              <a:buNone/>
            </a:pPr>
            <a:r>
              <a:rPr lang="en-US" dirty="0"/>
              <a:t>https://github.com/fccsdigitalchina/generative_ai_east_asian_studies/tree/main/Tag_data/Tag_TEI</a:t>
            </a:r>
          </a:p>
        </p:txBody>
      </p:sp>
      <p:pic>
        <p:nvPicPr>
          <p:cNvPr id="7" name="Picture 6">
            <a:extLst>
              <a:ext uri="{FF2B5EF4-FFF2-40B4-BE49-F238E27FC236}">
                <a16:creationId xmlns:a16="http://schemas.microsoft.com/office/drawing/2014/main" id="{EAF54881-2AC7-054C-E30E-12C95B3C6D46}"/>
              </a:ext>
            </a:extLst>
          </p:cNvPr>
          <p:cNvPicPr>
            <a:picLocks noChangeAspect="1"/>
          </p:cNvPicPr>
          <p:nvPr/>
        </p:nvPicPr>
        <p:blipFill rotWithShape="1">
          <a:blip r:embed="rId2"/>
          <a:srcRect b="51044"/>
          <a:stretch/>
        </p:blipFill>
        <p:spPr>
          <a:xfrm>
            <a:off x="1501621" y="3500556"/>
            <a:ext cx="9332194" cy="3357444"/>
          </a:xfrm>
          <a:prstGeom prst="rect">
            <a:avLst/>
          </a:prstGeom>
        </p:spPr>
      </p:pic>
      <p:sp>
        <p:nvSpPr>
          <p:cNvPr id="8" name="TextBox 7">
            <a:extLst>
              <a:ext uri="{FF2B5EF4-FFF2-40B4-BE49-F238E27FC236}">
                <a16:creationId xmlns:a16="http://schemas.microsoft.com/office/drawing/2014/main" id="{CB0EE766-DE57-E8D7-39A9-59C9B860CBDC}"/>
              </a:ext>
            </a:extLst>
          </p:cNvPr>
          <p:cNvSpPr txBox="1"/>
          <p:nvPr/>
        </p:nvSpPr>
        <p:spPr>
          <a:xfrm>
            <a:off x="0" y="2877673"/>
            <a:ext cx="12192000" cy="707886"/>
          </a:xfrm>
          <a:prstGeom prst="rect">
            <a:avLst/>
          </a:prstGeom>
          <a:solidFill>
            <a:schemeClr val="tx1"/>
          </a:solidFill>
        </p:spPr>
        <p:txBody>
          <a:bodyPr wrap="square">
            <a:spAutoFit/>
          </a:bodyPr>
          <a:lstStyle/>
          <a:p>
            <a:pPr algn="ctr"/>
            <a:r>
              <a:rPr lang="en-US" altLang="zh-CN" sz="4000" dirty="0">
                <a:solidFill>
                  <a:schemeClr val="bg1"/>
                </a:solidFill>
              </a:rPr>
              <a:t>Tag TEI</a:t>
            </a:r>
            <a:endParaRPr lang="en-US" sz="4000" dirty="0">
              <a:solidFill>
                <a:schemeClr val="bg1"/>
              </a:solidFill>
            </a:endParaRPr>
          </a:p>
        </p:txBody>
      </p:sp>
    </p:spTree>
    <p:extLst>
      <p:ext uri="{BB962C8B-B14F-4D97-AF65-F5344CB8AC3E}">
        <p14:creationId xmlns:p14="http://schemas.microsoft.com/office/powerpoint/2010/main" val="3769463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CDC5-6AD0-FC46-623C-401E23825BCF}"/>
              </a:ext>
            </a:extLst>
          </p:cNvPr>
          <p:cNvSpPr>
            <a:spLocks noGrp="1"/>
          </p:cNvSpPr>
          <p:nvPr>
            <p:ph type="title"/>
          </p:nvPr>
        </p:nvSpPr>
        <p:spPr/>
        <p:txBody>
          <a:bodyPr/>
          <a:lstStyle/>
          <a:p>
            <a:r>
              <a:rPr lang="en-US" dirty="0"/>
              <a:t>Tag Social Associations (For 4.0)</a:t>
            </a:r>
          </a:p>
        </p:txBody>
      </p:sp>
      <p:sp>
        <p:nvSpPr>
          <p:cNvPr id="3" name="Content Placeholder 2">
            <a:extLst>
              <a:ext uri="{FF2B5EF4-FFF2-40B4-BE49-F238E27FC236}">
                <a16:creationId xmlns:a16="http://schemas.microsoft.com/office/drawing/2014/main" id="{B005BB23-8494-86E1-9BDF-D053D6A5E101}"/>
              </a:ext>
            </a:extLst>
          </p:cNvPr>
          <p:cNvSpPr>
            <a:spLocks noGrp="1"/>
          </p:cNvSpPr>
          <p:nvPr>
            <p:ph idx="1"/>
          </p:nvPr>
        </p:nvSpPr>
        <p:spPr/>
        <p:txBody>
          <a:bodyPr/>
          <a:lstStyle/>
          <a:p>
            <a:pPr marL="0" indent="0">
              <a:buNone/>
            </a:pPr>
            <a:r>
              <a:rPr lang="en-US" altLang="zh-CN" dirty="0"/>
              <a:t>【</a:t>
            </a:r>
            <a:r>
              <a:rPr lang="zh-CN" altLang="en-US" dirty="0"/>
              <a:t>徐几</a:t>
            </a:r>
            <a:r>
              <a:rPr lang="en-US" altLang="zh-CN" dirty="0"/>
              <a:t>】</a:t>
            </a:r>
            <a:r>
              <a:rPr lang="zh-CN" altLang="en-US" dirty="0"/>
              <a:t>，字字与，号进斋，崇安人。博通经史，尤精于易。景定间与</a:t>
            </a:r>
            <a:r>
              <a:rPr lang="en-US" altLang="zh-CN" dirty="0"/>
              <a:t>【</a:t>
            </a:r>
            <a:r>
              <a:rPr lang="zh-CN" altLang="en-US" dirty="0"/>
              <a:t>何基</a:t>
            </a:r>
            <a:r>
              <a:rPr lang="en-US" altLang="zh-CN" dirty="0"/>
              <a:t>】</a:t>
            </a:r>
            <a:r>
              <a:rPr lang="zh-CN" altLang="en-US" dirty="0"/>
              <a:t>同以布衣召补迪功郎，添差建宁府教授，兼建安书院山长，撰经义以训式多士。</a:t>
            </a:r>
          </a:p>
          <a:p>
            <a:endParaRPr lang="zh-CN" altLang="en-US" dirty="0"/>
          </a:p>
          <a:p>
            <a:pPr marL="0" indent="0">
              <a:buNone/>
            </a:pPr>
            <a:r>
              <a:rPr lang="en-US" altLang="zh-CN" dirty="0"/>
              <a:t>【</a:t>
            </a:r>
            <a:r>
              <a:rPr lang="zh-CN" altLang="en-US" dirty="0"/>
              <a:t>林灵素</a:t>
            </a:r>
            <a:r>
              <a:rPr lang="en-US" altLang="zh-CN" dirty="0"/>
              <a:t>】</a:t>
            </a:r>
            <a:r>
              <a:rPr lang="zh-CN" altLang="en-US" dirty="0"/>
              <a:t>，字通叟，永嘉人。七岁能诗，日记累万言。</a:t>
            </a:r>
            <a:r>
              <a:rPr lang="en-US" altLang="zh-CN" dirty="0"/>
              <a:t>【</a:t>
            </a:r>
            <a:r>
              <a:rPr lang="zh-CN" altLang="en-US" dirty="0"/>
              <a:t>苏轼</a:t>
            </a:r>
            <a:r>
              <a:rPr lang="en-US" altLang="zh-CN" dirty="0"/>
              <a:t>】</a:t>
            </a:r>
            <a:r>
              <a:rPr lang="zh-CN" altLang="en-US" dirty="0"/>
              <a:t>一见惊曰：「子颖异非常，青紫可立待。」灵素笑曰：「生封侯，死立庙，非予志也。」去为道士，善妖幻，以方术得幸徽宗，赐号玄妙先生，惑众僭妄，众皆怨之。在京四年，恣横不悛，斥还故里死。</a:t>
            </a:r>
            <a:endParaRPr lang="en-US" dirty="0"/>
          </a:p>
        </p:txBody>
      </p:sp>
      <p:sp>
        <p:nvSpPr>
          <p:cNvPr id="5" name="TextBox 4">
            <a:extLst>
              <a:ext uri="{FF2B5EF4-FFF2-40B4-BE49-F238E27FC236}">
                <a16:creationId xmlns:a16="http://schemas.microsoft.com/office/drawing/2014/main" id="{652F8E58-7578-4DD3-F41D-6F75E9F092A9}"/>
              </a:ext>
            </a:extLst>
          </p:cNvPr>
          <p:cNvSpPr txBox="1"/>
          <p:nvPr/>
        </p:nvSpPr>
        <p:spPr>
          <a:xfrm>
            <a:off x="5154706" y="5530632"/>
            <a:ext cx="6096000" cy="646331"/>
          </a:xfrm>
          <a:prstGeom prst="rect">
            <a:avLst/>
          </a:prstGeom>
          <a:noFill/>
        </p:spPr>
        <p:txBody>
          <a:bodyPr wrap="square">
            <a:spAutoFit/>
          </a:bodyPr>
          <a:lstStyle/>
          <a:p>
            <a:r>
              <a:rPr lang="en-US" dirty="0"/>
              <a:t>https://github.com/fccsdigitalchina/generative_ai_east_asian_studies/tree/main/Tag_data/Tag_social_assocations</a:t>
            </a:r>
          </a:p>
        </p:txBody>
      </p:sp>
      <p:sp>
        <p:nvSpPr>
          <p:cNvPr id="4" name="TextBox 3">
            <a:extLst>
              <a:ext uri="{FF2B5EF4-FFF2-40B4-BE49-F238E27FC236}">
                <a16:creationId xmlns:a16="http://schemas.microsoft.com/office/drawing/2014/main" id="{DFF966B2-9D5C-1C74-3E85-D77626484571}"/>
              </a:ext>
            </a:extLst>
          </p:cNvPr>
          <p:cNvSpPr txBox="1"/>
          <p:nvPr/>
        </p:nvSpPr>
        <p:spPr>
          <a:xfrm>
            <a:off x="941294" y="5669131"/>
            <a:ext cx="2152064" cy="369332"/>
          </a:xfrm>
          <a:prstGeom prst="rect">
            <a:avLst/>
          </a:prstGeom>
          <a:noFill/>
        </p:spPr>
        <p:txBody>
          <a:bodyPr wrap="none" rtlCol="0">
            <a:spAutoFit/>
          </a:bodyPr>
          <a:lstStyle/>
          <a:p>
            <a:r>
              <a:rPr lang="en-US" dirty="0"/>
              <a:t>PKU DH Center,</a:t>
            </a:r>
            <a:r>
              <a:rPr lang="zh-CN" altLang="en-US" dirty="0"/>
              <a:t> </a:t>
            </a:r>
            <a:r>
              <a:rPr lang="en-US" altLang="zh-CN" dirty="0"/>
              <a:t>BERT</a:t>
            </a:r>
            <a:endParaRPr lang="en-US" dirty="0"/>
          </a:p>
        </p:txBody>
      </p:sp>
    </p:spTree>
    <p:extLst>
      <p:ext uri="{BB962C8B-B14F-4D97-AF65-F5344CB8AC3E}">
        <p14:creationId xmlns:p14="http://schemas.microsoft.com/office/powerpoint/2010/main" val="32921745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934CE-FA63-8AE1-0039-42AABBBFC686}"/>
              </a:ext>
            </a:extLst>
          </p:cNvPr>
          <p:cNvSpPr>
            <a:spLocks noGrp="1"/>
          </p:cNvSpPr>
          <p:nvPr>
            <p:ph type="title"/>
          </p:nvPr>
        </p:nvSpPr>
        <p:spPr/>
        <p:txBody>
          <a:bodyPr/>
          <a:lstStyle/>
          <a:p>
            <a:r>
              <a:rPr lang="en-US" dirty="0"/>
              <a:t>CBDB Association Model (45 types)</a:t>
            </a:r>
          </a:p>
        </p:txBody>
      </p:sp>
      <p:sp>
        <p:nvSpPr>
          <p:cNvPr id="3" name="Content Placeholder 2">
            <a:extLst>
              <a:ext uri="{FF2B5EF4-FFF2-40B4-BE49-F238E27FC236}">
                <a16:creationId xmlns:a16="http://schemas.microsoft.com/office/drawing/2014/main" id="{B3237202-23B9-B5B6-B352-75BEBE6994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2B2C9B8-202A-8338-72BB-AFCA05AD62A2}"/>
              </a:ext>
            </a:extLst>
          </p:cNvPr>
          <p:cNvPicPr>
            <a:picLocks noChangeAspect="1"/>
          </p:cNvPicPr>
          <p:nvPr/>
        </p:nvPicPr>
        <p:blipFill rotWithShape="1">
          <a:blip r:embed="rId2"/>
          <a:srcRect l="2777" t="2991" b="19458"/>
          <a:stretch/>
        </p:blipFill>
        <p:spPr>
          <a:xfrm>
            <a:off x="838200" y="1299805"/>
            <a:ext cx="8606673" cy="5402978"/>
          </a:xfrm>
          <a:prstGeom prst="rect">
            <a:avLst/>
          </a:prstGeom>
        </p:spPr>
      </p:pic>
    </p:spTree>
    <p:extLst>
      <p:ext uri="{BB962C8B-B14F-4D97-AF65-F5344CB8AC3E}">
        <p14:creationId xmlns:p14="http://schemas.microsoft.com/office/powerpoint/2010/main" val="1055699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CF3DBB-D10C-EEFC-9D7F-6DD56B687136}"/>
              </a:ext>
            </a:extLst>
          </p:cNvPr>
          <p:cNvSpPr>
            <a:spLocks noGrp="1"/>
          </p:cNvSpPr>
          <p:nvPr>
            <p:ph idx="1"/>
          </p:nvPr>
        </p:nvSpPr>
        <p:spPr>
          <a:xfrm>
            <a:off x="838200" y="672353"/>
            <a:ext cx="10515600" cy="5504610"/>
          </a:xfrm>
        </p:spPr>
        <p:txBody>
          <a:bodyPr/>
          <a:lstStyle/>
          <a:p>
            <a:pPr marL="0" indent="0">
              <a:buNone/>
            </a:pPr>
            <a:r>
              <a:rPr lang="en-US" dirty="0">
                <a:hlinkClick r:id="rId2"/>
              </a:rPr>
              <a:t>https://github.com/fccsdigitalchina/generative_ai_east_asian_studies/blob/main/Tag_data/Tag_social_assocations/2_prompt.txt</a:t>
            </a:r>
            <a:endParaRPr lang="en-US" dirty="0"/>
          </a:p>
          <a:p>
            <a:pPr marL="0" indent="0">
              <a:buNone/>
            </a:pPr>
            <a:endParaRPr lang="en-US" dirty="0"/>
          </a:p>
        </p:txBody>
      </p:sp>
      <p:pic>
        <p:nvPicPr>
          <p:cNvPr id="5" name="Picture 4">
            <a:extLst>
              <a:ext uri="{FF2B5EF4-FFF2-40B4-BE49-F238E27FC236}">
                <a16:creationId xmlns:a16="http://schemas.microsoft.com/office/drawing/2014/main" id="{40F1AEA5-D65D-76AD-9AF4-A0CE93D9E8CC}"/>
              </a:ext>
            </a:extLst>
          </p:cNvPr>
          <p:cNvPicPr>
            <a:picLocks noChangeAspect="1"/>
          </p:cNvPicPr>
          <p:nvPr/>
        </p:nvPicPr>
        <p:blipFill>
          <a:blip r:embed="rId3"/>
          <a:stretch>
            <a:fillRect/>
          </a:stretch>
        </p:blipFill>
        <p:spPr>
          <a:xfrm>
            <a:off x="1182942" y="1722161"/>
            <a:ext cx="9826116" cy="3986876"/>
          </a:xfrm>
          <a:prstGeom prst="rect">
            <a:avLst/>
          </a:prstGeom>
        </p:spPr>
      </p:pic>
    </p:spTree>
    <p:extLst>
      <p:ext uri="{BB962C8B-B14F-4D97-AF65-F5344CB8AC3E}">
        <p14:creationId xmlns:p14="http://schemas.microsoft.com/office/powerpoint/2010/main" val="3481084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615BE-D598-EC9E-9280-02A501B965CC}"/>
              </a:ext>
            </a:extLst>
          </p:cNvPr>
          <p:cNvSpPr>
            <a:spLocks noGrp="1"/>
          </p:cNvSpPr>
          <p:nvPr>
            <p:ph type="title"/>
          </p:nvPr>
        </p:nvSpPr>
        <p:spPr/>
        <p:txBody>
          <a:bodyPr/>
          <a:lstStyle/>
          <a:p>
            <a:r>
              <a:rPr lang="en-US" dirty="0"/>
              <a:t>Prompt: Describe Data Model with Details</a:t>
            </a:r>
          </a:p>
        </p:txBody>
      </p:sp>
      <p:sp>
        <p:nvSpPr>
          <p:cNvPr id="3" name="Content Placeholder 2">
            <a:extLst>
              <a:ext uri="{FF2B5EF4-FFF2-40B4-BE49-F238E27FC236}">
                <a16:creationId xmlns:a16="http://schemas.microsoft.com/office/drawing/2014/main" id="{5D34CD29-0CA4-1BC6-CA2E-0D43F564F67E}"/>
              </a:ext>
            </a:extLst>
          </p:cNvPr>
          <p:cNvSpPr>
            <a:spLocks noGrp="1"/>
          </p:cNvSpPr>
          <p:nvPr>
            <p:ph idx="1"/>
          </p:nvPr>
        </p:nvSpPr>
        <p:spPr/>
        <p:txBody>
          <a:bodyPr/>
          <a:lstStyle/>
          <a:p>
            <a:pPr marL="0" indent="0">
              <a:buNone/>
            </a:pPr>
            <a:r>
              <a:rPr lang="en-US" dirty="0"/>
              <a:t>I have the following </a:t>
            </a:r>
            <a:r>
              <a:rPr lang="en-US" b="1" u="sng" dirty="0"/>
              <a:t>social association types</a:t>
            </a:r>
            <a:r>
              <a:rPr lang="en-US" dirty="0"/>
              <a:t>:</a:t>
            </a:r>
          </a:p>
          <a:p>
            <a:pPr marL="0" indent="0">
              <a:buNone/>
            </a:pPr>
            <a:r>
              <a:rPr lang="en-US" dirty="0" err="1"/>
              <a:t>c_assoc_type_id</a:t>
            </a:r>
            <a:r>
              <a:rPr lang="en-US" dirty="0"/>
              <a:t>	</a:t>
            </a:r>
            <a:r>
              <a:rPr lang="en-US" dirty="0" err="1"/>
              <a:t>c_assoc_type_desc</a:t>
            </a:r>
            <a:r>
              <a:rPr lang="en-US" dirty="0"/>
              <a:t>	</a:t>
            </a:r>
            <a:r>
              <a:rPr lang="en-US" dirty="0" err="1"/>
              <a:t>c_assoc_type_desc_chn</a:t>
            </a:r>
            <a:endParaRPr lang="en-US" dirty="0"/>
          </a:p>
          <a:p>
            <a:pPr marL="0" indent="0">
              <a:buNone/>
            </a:pPr>
            <a:r>
              <a:rPr lang="en-US" dirty="0"/>
              <a:t>01	Associations (General)	</a:t>
            </a:r>
            <a:r>
              <a:rPr lang="zh-TW" altLang="en-US" dirty="0"/>
              <a:t>社會關係（籠統）</a:t>
            </a:r>
          </a:p>
          <a:p>
            <a:pPr marL="0" indent="0">
              <a:buNone/>
            </a:pPr>
            <a:r>
              <a:rPr lang="en-US" altLang="zh-TW" dirty="0"/>
              <a:t>0101	</a:t>
            </a:r>
            <a:r>
              <a:rPr lang="en-US" dirty="0"/>
              <a:t>Associations (General)	</a:t>
            </a:r>
            <a:r>
              <a:rPr lang="zh-TW" altLang="en-US" dirty="0"/>
              <a:t>社會關係（籠統）</a:t>
            </a:r>
          </a:p>
          <a:p>
            <a:pPr marL="514350" indent="-514350">
              <a:buAutoNum type="arabicPlain" startAt="102"/>
            </a:pPr>
            <a:r>
              <a:rPr lang="en-US" dirty="0"/>
              <a:t>Association through common membership	</a:t>
            </a:r>
            <a:r>
              <a:rPr lang="zh-TW" altLang="en-US" dirty="0"/>
              <a:t>同為</a:t>
            </a:r>
            <a:r>
              <a:rPr lang="en-US" altLang="zh-TW" dirty="0"/>
              <a:t>……</a:t>
            </a:r>
            <a:r>
              <a:rPr lang="zh-TW" altLang="en-US" dirty="0"/>
              <a:t>之成員</a:t>
            </a:r>
            <a:endParaRPr lang="en-US" altLang="zh-TW" dirty="0"/>
          </a:p>
          <a:p>
            <a:pPr marL="0" indent="0">
              <a:buNone/>
            </a:pPr>
            <a:r>
              <a:rPr lang="en-US" dirty="0"/>
              <a:t>…</a:t>
            </a:r>
          </a:p>
        </p:txBody>
      </p:sp>
    </p:spTree>
    <p:extLst>
      <p:ext uri="{BB962C8B-B14F-4D97-AF65-F5344CB8AC3E}">
        <p14:creationId xmlns:p14="http://schemas.microsoft.com/office/powerpoint/2010/main" val="2595295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3D662-A545-366F-EE0B-A2E13D61599E}"/>
              </a:ext>
            </a:extLst>
          </p:cNvPr>
          <p:cNvSpPr>
            <a:spLocks noGrp="1"/>
          </p:cNvSpPr>
          <p:nvPr>
            <p:ph type="title"/>
          </p:nvPr>
        </p:nvSpPr>
        <p:spPr/>
        <p:txBody>
          <a:bodyPr/>
          <a:lstStyle/>
          <a:p>
            <a:r>
              <a:rPr lang="en-US" dirty="0"/>
              <a:t>Prompt: Design Output Requirement</a:t>
            </a:r>
          </a:p>
        </p:txBody>
      </p:sp>
      <p:sp>
        <p:nvSpPr>
          <p:cNvPr id="3" name="Content Placeholder 2">
            <a:extLst>
              <a:ext uri="{FF2B5EF4-FFF2-40B4-BE49-F238E27FC236}">
                <a16:creationId xmlns:a16="http://schemas.microsoft.com/office/drawing/2014/main" id="{9CC42F65-37F3-BC0F-4F2B-1E6E70935E2B}"/>
              </a:ext>
            </a:extLst>
          </p:cNvPr>
          <p:cNvSpPr>
            <a:spLocks noGrp="1"/>
          </p:cNvSpPr>
          <p:nvPr>
            <p:ph idx="1"/>
          </p:nvPr>
        </p:nvSpPr>
        <p:spPr/>
        <p:txBody>
          <a:bodyPr>
            <a:normAutofit/>
          </a:bodyPr>
          <a:lstStyle/>
          <a:p>
            <a:pPr marL="0" indent="0">
              <a:buNone/>
            </a:pPr>
            <a:r>
              <a:rPr lang="en-US" dirty="0"/>
              <a:t>After you read a paragraph(para), please tell me the social association code for them. </a:t>
            </a:r>
            <a:r>
              <a:rPr lang="en-US" b="1" u="sng" dirty="0"/>
              <a:t>Don't use any knowledge outside of the para</a:t>
            </a:r>
            <a:r>
              <a:rPr lang="en-US" dirty="0"/>
              <a:t>. The information that you need to capture to identify the social association but will be </a:t>
            </a:r>
            <a:r>
              <a:rPr lang="en-US" b="1" u="sng" dirty="0"/>
              <a:t>very close to the persons' name</a:t>
            </a:r>
            <a:r>
              <a:rPr lang="en-US" dirty="0"/>
              <a:t>. </a:t>
            </a:r>
          </a:p>
        </p:txBody>
      </p:sp>
    </p:spTree>
    <p:extLst>
      <p:ext uri="{BB962C8B-B14F-4D97-AF65-F5344CB8AC3E}">
        <p14:creationId xmlns:p14="http://schemas.microsoft.com/office/powerpoint/2010/main" val="3790371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2B8D-0EE3-40D8-12F9-403D800BAD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F7342E-460F-4198-9B6D-8D58F28C2A9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6A65DD7-F7DE-C150-E730-6145D7F81065}"/>
              </a:ext>
            </a:extLst>
          </p:cNvPr>
          <p:cNvPicPr>
            <a:picLocks noChangeAspect="1"/>
          </p:cNvPicPr>
          <p:nvPr/>
        </p:nvPicPr>
        <p:blipFill>
          <a:blip r:embed="rId2"/>
          <a:stretch>
            <a:fillRect/>
          </a:stretch>
        </p:blipFill>
        <p:spPr>
          <a:xfrm>
            <a:off x="3137071" y="0"/>
            <a:ext cx="5917858" cy="6858000"/>
          </a:xfrm>
          <a:prstGeom prst="rect">
            <a:avLst/>
          </a:prstGeom>
        </p:spPr>
      </p:pic>
    </p:spTree>
    <p:extLst>
      <p:ext uri="{BB962C8B-B14F-4D97-AF65-F5344CB8AC3E}">
        <p14:creationId xmlns:p14="http://schemas.microsoft.com/office/powerpoint/2010/main" val="3546572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ED9A-22E5-8D71-B76A-01F80407729A}"/>
              </a:ext>
            </a:extLst>
          </p:cNvPr>
          <p:cNvSpPr>
            <a:spLocks noGrp="1"/>
          </p:cNvSpPr>
          <p:nvPr>
            <p:ph type="title"/>
          </p:nvPr>
        </p:nvSpPr>
        <p:spPr/>
        <p:txBody>
          <a:bodyPr/>
          <a:lstStyle/>
          <a:p>
            <a:r>
              <a:rPr lang="en-US" dirty="0"/>
              <a:t>Prompt: Design Output Schema</a:t>
            </a:r>
          </a:p>
        </p:txBody>
      </p:sp>
      <p:sp>
        <p:nvSpPr>
          <p:cNvPr id="3" name="Content Placeholder 2">
            <a:extLst>
              <a:ext uri="{FF2B5EF4-FFF2-40B4-BE49-F238E27FC236}">
                <a16:creationId xmlns:a16="http://schemas.microsoft.com/office/drawing/2014/main" id="{ED15C927-E05C-BF24-C4CE-B77281CEDA3B}"/>
              </a:ext>
            </a:extLst>
          </p:cNvPr>
          <p:cNvSpPr>
            <a:spLocks noGrp="1"/>
          </p:cNvSpPr>
          <p:nvPr>
            <p:ph idx="1"/>
          </p:nvPr>
        </p:nvSpPr>
        <p:spPr/>
        <p:txBody>
          <a:bodyPr>
            <a:normAutofit lnSpcReduction="10000"/>
          </a:bodyPr>
          <a:lstStyle/>
          <a:p>
            <a:pPr marL="0" indent="0">
              <a:buNone/>
            </a:pPr>
            <a:r>
              <a:rPr lang="en-US" dirty="0"/>
              <a:t>The paragraph is classical Chinese. The </a:t>
            </a:r>
            <a:r>
              <a:rPr lang="en-US" b="1" u="sng" dirty="0"/>
              <a:t>output schema </a:t>
            </a:r>
            <a:r>
              <a:rPr lang="en-US" dirty="0"/>
              <a:t>should be a table like this:</a:t>
            </a:r>
          </a:p>
          <a:p>
            <a:pPr marL="0" indent="0">
              <a:buNone/>
            </a:pPr>
            <a:r>
              <a:rPr lang="en-US" dirty="0"/>
              <a:t>|person 1|person 2|assoc_code|assoc|assoc_chn|positive/negative relationship|</a:t>
            </a:r>
          </a:p>
          <a:p>
            <a:pPr marL="0" indent="0">
              <a:buNone/>
            </a:pPr>
            <a:r>
              <a:rPr lang="en-US" dirty="0"/>
              <a:t>| -- | -- | -- | -- | -- | -- |</a:t>
            </a:r>
          </a:p>
          <a:p>
            <a:pPr marL="0" indent="0">
              <a:buNone/>
            </a:pPr>
            <a:r>
              <a:rPr lang="en-US" dirty="0"/>
              <a:t>|a|b|c_assoc_type_id|c_assoc_type_desc|c_assoc_type_desc_chn|positive/negative|</a:t>
            </a:r>
          </a:p>
          <a:p>
            <a:pPr marL="0" indent="0">
              <a:buNone/>
            </a:pPr>
            <a:endParaRPr lang="en-US" dirty="0"/>
          </a:p>
          <a:p>
            <a:pPr marL="0" indent="0">
              <a:buNone/>
            </a:pPr>
            <a:r>
              <a:rPr lang="en-US" b="1" u="sng" dirty="0"/>
              <a:t>Reason:</a:t>
            </a:r>
          </a:p>
          <a:p>
            <a:pPr marL="0" indent="0">
              <a:buNone/>
            </a:pPr>
            <a:r>
              <a:rPr lang="en-US" dirty="0"/>
              <a:t>[You will put your reason for choosing this association type here]</a:t>
            </a:r>
          </a:p>
          <a:p>
            <a:pPr marL="0" indent="0">
              <a:buNone/>
            </a:pPr>
            <a:endParaRPr lang="en-US" dirty="0"/>
          </a:p>
        </p:txBody>
      </p:sp>
    </p:spTree>
    <p:extLst>
      <p:ext uri="{BB962C8B-B14F-4D97-AF65-F5344CB8AC3E}">
        <p14:creationId xmlns:p14="http://schemas.microsoft.com/office/powerpoint/2010/main" val="3316513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80F8-D266-26AF-EBB3-C680B18E92A6}"/>
              </a:ext>
            </a:extLst>
          </p:cNvPr>
          <p:cNvSpPr>
            <a:spLocks noGrp="1"/>
          </p:cNvSpPr>
          <p:nvPr>
            <p:ph type="title"/>
          </p:nvPr>
        </p:nvSpPr>
        <p:spPr/>
        <p:txBody>
          <a:bodyPr/>
          <a:lstStyle/>
          <a:p>
            <a:r>
              <a:rPr lang="en-US" dirty="0"/>
              <a:t>Prompt: Create an Interface (Input Format)</a:t>
            </a:r>
          </a:p>
        </p:txBody>
      </p:sp>
      <p:sp>
        <p:nvSpPr>
          <p:cNvPr id="3" name="Content Placeholder 2">
            <a:extLst>
              <a:ext uri="{FF2B5EF4-FFF2-40B4-BE49-F238E27FC236}">
                <a16:creationId xmlns:a16="http://schemas.microsoft.com/office/drawing/2014/main" id="{D64F8EDE-24EF-45CA-6BBF-6860DC2736BA}"/>
              </a:ext>
            </a:extLst>
          </p:cNvPr>
          <p:cNvSpPr>
            <a:spLocks noGrp="1"/>
          </p:cNvSpPr>
          <p:nvPr>
            <p:ph idx="1"/>
          </p:nvPr>
        </p:nvSpPr>
        <p:spPr/>
        <p:txBody>
          <a:bodyPr/>
          <a:lstStyle/>
          <a:p>
            <a:pPr marL="0" indent="0">
              <a:buNone/>
            </a:pPr>
            <a:r>
              <a:rPr lang="en-US" dirty="0"/>
              <a:t>Now:</a:t>
            </a:r>
          </a:p>
          <a:p>
            <a:pPr marL="0" indent="0">
              <a:buNone/>
            </a:pPr>
            <a:r>
              <a:rPr lang="en-US" dirty="0"/>
              <a:t>a is </a:t>
            </a:r>
            <a:r>
              <a:rPr lang="zh-TW" altLang="en-US" dirty="0"/>
              <a:t>徐几</a:t>
            </a:r>
          </a:p>
          <a:p>
            <a:pPr marL="0" indent="0">
              <a:buNone/>
            </a:pPr>
            <a:r>
              <a:rPr lang="en-US" dirty="0"/>
              <a:t>b is </a:t>
            </a:r>
            <a:r>
              <a:rPr lang="zh-TW" altLang="en-US" dirty="0"/>
              <a:t>何基</a:t>
            </a:r>
          </a:p>
          <a:p>
            <a:pPr marL="0" indent="0">
              <a:buNone/>
            </a:pPr>
            <a:r>
              <a:rPr lang="en-US" dirty="0"/>
              <a:t>para is:</a:t>
            </a:r>
          </a:p>
          <a:p>
            <a:pPr marL="0" indent="0">
              <a:buNone/>
            </a:pPr>
            <a:r>
              <a:rPr lang="en-US" dirty="0"/>
              <a:t>【</a:t>
            </a:r>
            <a:r>
              <a:rPr lang="zh-TW" altLang="en-US" dirty="0"/>
              <a:t>徐几</a:t>
            </a:r>
            <a:r>
              <a:rPr lang="en-US" altLang="zh-TW" dirty="0"/>
              <a:t>】</a:t>
            </a:r>
            <a:r>
              <a:rPr lang="zh-TW" altLang="en-US" dirty="0"/>
              <a:t>，字字与，号进斋，崇安人。博通经史，尤精于易。景定间与</a:t>
            </a:r>
            <a:r>
              <a:rPr lang="en-US" altLang="zh-TW" dirty="0"/>
              <a:t>【</a:t>
            </a:r>
            <a:r>
              <a:rPr lang="zh-TW" altLang="en-US" dirty="0"/>
              <a:t>何基</a:t>
            </a:r>
            <a:r>
              <a:rPr lang="en-US" altLang="zh-TW" dirty="0"/>
              <a:t>】</a:t>
            </a:r>
            <a:r>
              <a:rPr lang="zh-TW" altLang="en-US" dirty="0"/>
              <a:t>同以布衣召补迪功郎，添差建宁府教授，兼建安书院山长，撰经义以训式多士。</a:t>
            </a:r>
            <a:endParaRPr lang="en-US" dirty="0"/>
          </a:p>
        </p:txBody>
      </p:sp>
    </p:spTree>
    <p:extLst>
      <p:ext uri="{BB962C8B-B14F-4D97-AF65-F5344CB8AC3E}">
        <p14:creationId xmlns:p14="http://schemas.microsoft.com/office/powerpoint/2010/main" val="4050416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67C0E-A045-A860-B814-B8664BEC3195}"/>
              </a:ext>
            </a:extLst>
          </p:cNvPr>
          <p:cNvSpPr>
            <a:spLocks noGrp="1"/>
          </p:cNvSpPr>
          <p:nvPr>
            <p:ph type="title"/>
          </p:nvPr>
        </p:nvSpPr>
        <p:spPr/>
        <p:txBody>
          <a:bodyPr/>
          <a:lstStyle/>
          <a:p>
            <a:r>
              <a:rPr lang="en-US" dirty="0"/>
              <a:t>Prompt: Use the Interface</a:t>
            </a:r>
          </a:p>
        </p:txBody>
      </p:sp>
      <p:sp>
        <p:nvSpPr>
          <p:cNvPr id="3" name="Content Placeholder 2">
            <a:extLst>
              <a:ext uri="{FF2B5EF4-FFF2-40B4-BE49-F238E27FC236}">
                <a16:creationId xmlns:a16="http://schemas.microsoft.com/office/drawing/2014/main" id="{EAB0DABE-ACA7-EE67-2AF4-885F18347B99}"/>
              </a:ext>
            </a:extLst>
          </p:cNvPr>
          <p:cNvSpPr>
            <a:spLocks noGrp="1"/>
          </p:cNvSpPr>
          <p:nvPr>
            <p:ph idx="1"/>
          </p:nvPr>
        </p:nvSpPr>
        <p:spPr>
          <a:xfrm>
            <a:off x="838200" y="1690688"/>
            <a:ext cx="10515600" cy="4486275"/>
          </a:xfrm>
        </p:spPr>
        <p:txBody>
          <a:bodyPr>
            <a:normAutofit/>
          </a:bodyPr>
          <a:lstStyle/>
          <a:p>
            <a:pPr marL="0" indent="0">
              <a:buNone/>
            </a:pPr>
            <a:r>
              <a:rPr lang="en-US" sz="1600" dirty="0">
                <a:hlinkClick r:id="rId2"/>
              </a:rPr>
              <a:t>https://github.com/fccsdigitalchina/generative_ai_east_asian_studies/blob/main/Tag_data/Tag_social_assocations/2_prompt_interface.txt</a:t>
            </a:r>
            <a:endParaRPr lang="en-US" sz="1600" dirty="0"/>
          </a:p>
        </p:txBody>
      </p:sp>
      <p:pic>
        <p:nvPicPr>
          <p:cNvPr id="6" name="Picture 5">
            <a:extLst>
              <a:ext uri="{FF2B5EF4-FFF2-40B4-BE49-F238E27FC236}">
                <a16:creationId xmlns:a16="http://schemas.microsoft.com/office/drawing/2014/main" id="{13A7F393-9A91-4063-4907-CC2C9C35AE17}"/>
              </a:ext>
            </a:extLst>
          </p:cNvPr>
          <p:cNvPicPr>
            <a:picLocks noChangeAspect="1"/>
          </p:cNvPicPr>
          <p:nvPr/>
        </p:nvPicPr>
        <p:blipFill>
          <a:blip r:embed="rId3"/>
          <a:stretch>
            <a:fillRect/>
          </a:stretch>
        </p:blipFill>
        <p:spPr>
          <a:xfrm>
            <a:off x="1818678" y="2262306"/>
            <a:ext cx="8554644" cy="4029637"/>
          </a:xfrm>
          <a:prstGeom prst="rect">
            <a:avLst/>
          </a:prstGeom>
        </p:spPr>
      </p:pic>
    </p:spTree>
    <p:extLst>
      <p:ext uri="{BB962C8B-B14F-4D97-AF65-F5344CB8AC3E}">
        <p14:creationId xmlns:p14="http://schemas.microsoft.com/office/powerpoint/2010/main" val="3835258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73483E-63CE-958E-4531-04A62E09DCD3}"/>
              </a:ext>
            </a:extLst>
          </p:cNvPr>
          <p:cNvSpPr>
            <a:spLocks noGrp="1"/>
          </p:cNvSpPr>
          <p:nvPr>
            <p:ph type="title"/>
          </p:nvPr>
        </p:nvSpPr>
        <p:spPr/>
        <p:txBody>
          <a:bodyPr/>
          <a:lstStyle/>
          <a:p>
            <a:r>
              <a:rPr lang="en-US" altLang="zh-CN" sz="6000" dirty="0"/>
              <a:t>Code (Standardize) Data by</a:t>
            </a:r>
            <a:br>
              <a:rPr lang="en-US" altLang="zh-CN" sz="6000" dirty="0"/>
            </a:br>
            <a:r>
              <a:rPr lang="en-US" altLang="zh-CN" dirty="0"/>
              <a:t>Training data</a:t>
            </a:r>
            <a:endParaRPr lang="en-US" dirty="0"/>
          </a:p>
        </p:txBody>
      </p:sp>
      <p:sp>
        <p:nvSpPr>
          <p:cNvPr id="5" name="Text Placeholder 4">
            <a:extLst>
              <a:ext uri="{FF2B5EF4-FFF2-40B4-BE49-F238E27FC236}">
                <a16:creationId xmlns:a16="http://schemas.microsoft.com/office/drawing/2014/main" id="{86D3110B-0343-2AFD-A8A0-8132C367EC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1851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271D-A16D-3FD7-0EC7-34809B8B0437}"/>
              </a:ext>
            </a:extLst>
          </p:cNvPr>
          <p:cNvSpPr>
            <a:spLocks noGrp="1"/>
          </p:cNvSpPr>
          <p:nvPr>
            <p:ph type="title"/>
          </p:nvPr>
        </p:nvSpPr>
        <p:spPr/>
        <p:txBody>
          <a:bodyPr/>
          <a:lstStyle/>
          <a:p>
            <a:r>
              <a:rPr lang="en-US" dirty="0"/>
              <a:t>Convert </a:t>
            </a:r>
            <a:r>
              <a:rPr lang="en-US" altLang="zh-CN" dirty="0"/>
              <a:t>Reign Year to Western Year</a:t>
            </a:r>
            <a:endParaRPr lang="en-US" dirty="0"/>
          </a:p>
        </p:txBody>
      </p:sp>
      <p:sp>
        <p:nvSpPr>
          <p:cNvPr id="3" name="Content Placeholder 2">
            <a:extLst>
              <a:ext uri="{FF2B5EF4-FFF2-40B4-BE49-F238E27FC236}">
                <a16:creationId xmlns:a16="http://schemas.microsoft.com/office/drawing/2014/main" id="{1BA6949B-C80C-848C-B27E-511986A4C381}"/>
              </a:ext>
            </a:extLst>
          </p:cNvPr>
          <p:cNvSpPr>
            <a:spLocks noGrp="1"/>
          </p:cNvSpPr>
          <p:nvPr>
            <p:ph idx="1"/>
          </p:nvPr>
        </p:nvSpPr>
        <p:spPr/>
        <p:txBody>
          <a:bodyPr>
            <a:normAutofit fontScale="92500" lnSpcReduction="10000"/>
          </a:bodyPr>
          <a:lstStyle/>
          <a:p>
            <a:pPr marL="0" indent="0" algn="ctr">
              <a:buNone/>
            </a:pPr>
            <a:r>
              <a:rPr lang="zh-TW" altLang="en-US" sz="3600" b="1" dirty="0"/>
              <a:t>慶曆二年</a:t>
            </a:r>
          </a:p>
          <a:p>
            <a:pPr marL="0" indent="0" algn="ctr">
              <a:buNone/>
            </a:pPr>
            <a:r>
              <a:rPr lang="zh-TW" altLang="en-US" sz="3600" b="1" dirty="0"/>
              <a:t>應順元年</a:t>
            </a:r>
          </a:p>
          <a:p>
            <a:pPr marL="0" indent="0" algn="ctr">
              <a:buNone/>
            </a:pPr>
            <a:r>
              <a:rPr lang="zh-TW" altLang="en-US" sz="3600" b="1" dirty="0"/>
              <a:t>崇寧四年</a:t>
            </a:r>
          </a:p>
          <a:p>
            <a:pPr marL="0" indent="0" algn="ctr">
              <a:buNone/>
            </a:pPr>
            <a:r>
              <a:rPr lang="zh-TW" altLang="en-US" sz="3600" b="1" dirty="0"/>
              <a:t>景祐二年</a:t>
            </a:r>
          </a:p>
          <a:p>
            <a:pPr marL="0" indent="0" algn="ctr">
              <a:buNone/>
            </a:pPr>
            <a:r>
              <a:rPr lang="zh-TW" altLang="en-US" sz="3600" b="1" dirty="0"/>
              <a:t>建中靖國元年</a:t>
            </a:r>
          </a:p>
          <a:p>
            <a:pPr marL="0" indent="0" algn="ctr">
              <a:buNone/>
            </a:pPr>
            <a:r>
              <a:rPr lang="zh-TW" altLang="en-US" sz="3600" b="1" dirty="0"/>
              <a:t>顯德元年</a:t>
            </a:r>
          </a:p>
          <a:p>
            <a:pPr marL="0" indent="0" algn="ctr">
              <a:buNone/>
            </a:pPr>
            <a:r>
              <a:rPr lang="zh-TW" altLang="en-US" sz="3600" b="1" dirty="0"/>
              <a:t>同光四年</a:t>
            </a:r>
          </a:p>
          <a:p>
            <a:pPr marL="0" indent="0" algn="ctr">
              <a:buNone/>
            </a:pPr>
            <a:r>
              <a:rPr lang="en-US" sz="3600" b="1" dirty="0"/>
              <a:t>….</a:t>
            </a:r>
          </a:p>
        </p:txBody>
      </p:sp>
      <p:sp>
        <p:nvSpPr>
          <p:cNvPr id="5" name="TextBox 4">
            <a:extLst>
              <a:ext uri="{FF2B5EF4-FFF2-40B4-BE49-F238E27FC236}">
                <a16:creationId xmlns:a16="http://schemas.microsoft.com/office/drawing/2014/main" id="{DBA852C3-EE59-47F3-8FBC-28C03D072076}"/>
              </a:ext>
            </a:extLst>
          </p:cNvPr>
          <p:cNvSpPr txBox="1"/>
          <p:nvPr/>
        </p:nvSpPr>
        <p:spPr>
          <a:xfrm>
            <a:off x="838200" y="5988734"/>
            <a:ext cx="6096000" cy="646331"/>
          </a:xfrm>
          <a:prstGeom prst="rect">
            <a:avLst/>
          </a:prstGeom>
          <a:noFill/>
        </p:spPr>
        <p:txBody>
          <a:bodyPr wrap="square">
            <a:spAutoFit/>
          </a:bodyPr>
          <a:lstStyle/>
          <a:p>
            <a:r>
              <a:rPr lang="en-US" dirty="0"/>
              <a:t>https://github.com/fccsdigitalchina/generative_ai_east_asian_studies/tree/main/Training_data/Reign_year</a:t>
            </a:r>
          </a:p>
        </p:txBody>
      </p:sp>
    </p:spTree>
    <p:extLst>
      <p:ext uri="{BB962C8B-B14F-4D97-AF65-F5344CB8AC3E}">
        <p14:creationId xmlns:p14="http://schemas.microsoft.com/office/powerpoint/2010/main" val="2925068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12D2F-0D06-DA1C-3E63-2D4926AB4BAB}"/>
              </a:ext>
            </a:extLst>
          </p:cNvPr>
          <p:cNvSpPr>
            <a:spLocks noGrp="1"/>
          </p:cNvSpPr>
          <p:nvPr>
            <p:ph idx="1"/>
          </p:nvPr>
        </p:nvSpPr>
        <p:spPr>
          <a:xfrm>
            <a:off x="838200" y="699247"/>
            <a:ext cx="10515600" cy="5477716"/>
          </a:xfrm>
        </p:spPr>
        <p:txBody>
          <a:bodyPr/>
          <a:lstStyle/>
          <a:p>
            <a:pPr marL="0" indent="0">
              <a:buNone/>
            </a:pPr>
            <a:r>
              <a:rPr lang="en-US" dirty="0">
                <a:hlinkClick r:id="rId2"/>
              </a:rPr>
              <a:t>https://github.com/fccsdigitalchina/generative_ai_east_asian_studies/blob/main/Training_data/Reign_year/2_prompt_4.0.txt</a:t>
            </a:r>
            <a:endParaRPr lang="en-US" dirty="0"/>
          </a:p>
          <a:p>
            <a:pPr marL="0" indent="0">
              <a:buNone/>
            </a:pPr>
            <a:endParaRPr lang="en-US" dirty="0"/>
          </a:p>
        </p:txBody>
      </p:sp>
      <p:pic>
        <p:nvPicPr>
          <p:cNvPr id="5" name="Picture 4">
            <a:extLst>
              <a:ext uri="{FF2B5EF4-FFF2-40B4-BE49-F238E27FC236}">
                <a16:creationId xmlns:a16="http://schemas.microsoft.com/office/drawing/2014/main" id="{34CA5EB4-8E8F-5780-8AB2-E154C1081D96}"/>
              </a:ext>
            </a:extLst>
          </p:cNvPr>
          <p:cNvPicPr>
            <a:picLocks noChangeAspect="1"/>
          </p:cNvPicPr>
          <p:nvPr/>
        </p:nvPicPr>
        <p:blipFill>
          <a:blip r:embed="rId3"/>
          <a:stretch>
            <a:fillRect/>
          </a:stretch>
        </p:blipFill>
        <p:spPr>
          <a:xfrm>
            <a:off x="2295525" y="1834403"/>
            <a:ext cx="7600950" cy="4324350"/>
          </a:xfrm>
          <a:prstGeom prst="rect">
            <a:avLst/>
          </a:prstGeom>
        </p:spPr>
      </p:pic>
    </p:spTree>
    <p:extLst>
      <p:ext uri="{BB962C8B-B14F-4D97-AF65-F5344CB8AC3E}">
        <p14:creationId xmlns:p14="http://schemas.microsoft.com/office/powerpoint/2010/main" val="3370245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F238-B0DA-9E9E-6A46-0ADD4091F962}"/>
              </a:ext>
            </a:extLst>
          </p:cNvPr>
          <p:cNvSpPr>
            <a:spLocks noGrp="1"/>
          </p:cNvSpPr>
          <p:nvPr>
            <p:ph type="title"/>
          </p:nvPr>
        </p:nvSpPr>
        <p:spPr/>
        <p:txBody>
          <a:bodyPr/>
          <a:lstStyle/>
          <a:p>
            <a:r>
              <a:rPr lang="en-US" dirty="0"/>
              <a:t>Check the results</a:t>
            </a:r>
          </a:p>
        </p:txBody>
      </p:sp>
      <p:sp>
        <p:nvSpPr>
          <p:cNvPr id="3" name="Content Placeholder 2">
            <a:extLst>
              <a:ext uri="{FF2B5EF4-FFF2-40B4-BE49-F238E27FC236}">
                <a16:creationId xmlns:a16="http://schemas.microsoft.com/office/drawing/2014/main" id="{291B8F05-B097-3F9F-49C5-DFFE9256BF6D}"/>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B4251A0E-9D5E-2D90-0010-344E0A92943B}"/>
              </a:ext>
            </a:extLst>
          </p:cNvPr>
          <p:cNvSpPr txBox="1"/>
          <p:nvPr/>
        </p:nvSpPr>
        <p:spPr>
          <a:xfrm>
            <a:off x="905434" y="5530632"/>
            <a:ext cx="6920753" cy="646331"/>
          </a:xfrm>
          <a:prstGeom prst="rect">
            <a:avLst/>
          </a:prstGeom>
          <a:noFill/>
        </p:spPr>
        <p:txBody>
          <a:bodyPr wrap="square">
            <a:spAutoFit/>
          </a:bodyPr>
          <a:lstStyle/>
          <a:p>
            <a:r>
              <a:rPr lang="en-US" dirty="0"/>
              <a:t>https://github.com/fccsdigitalchina/generative_ai_east_asian_studies/blob/main/Training_data/Reign_year/3_output_reign_year_test.xlsx</a:t>
            </a:r>
          </a:p>
        </p:txBody>
      </p:sp>
      <p:pic>
        <p:nvPicPr>
          <p:cNvPr id="7" name="Picture 6">
            <a:extLst>
              <a:ext uri="{FF2B5EF4-FFF2-40B4-BE49-F238E27FC236}">
                <a16:creationId xmlns:a16="http://schemas.microsoft.com/office/drawing/2014/main" id="{B5A92134-589C-6D48-2686-E7D7C3151CEC}"/>
              </a:ext>
            </a:extLst>
          </p:cNvPr>
          <p:cNvPicPr>
            <a:picLocks noChangeAspect="1"/>
          </p:cNvPicPr>
          <p:nvPr/>
        </p:nvPicPr>
        <p:blipFill>
          <a:blip r:embed="rId2"/>
          <a:stretch>
            <a:fillRect/>
          </a:stretch>
        </p:blipFill>
        <p:spPr>
          <a:xfrm>
            <a:off x="838200" y="1530132"/>
            <a:ext cx="7353300" cy="4000500"/>
          </a:xfrm>
          <a:prstGeom prst="rect">
            <a:avLst/>
          </a:prstGeom>
        </p:spPr>
      </p:pic>
    </p:spTree>
    <p:extLst>
      <p:ext uri="{BB962C8B-B14F-4D97-AF65-F5344CB8AC3E}">
        <p14:creationId xmlns:p14="http://schemas.microsoft.com/office/powerpoint/2010/main" val="3825230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7977E-2B25-5DBD-0DB3-11779B88BD4D}"/>
              </a:ext>
            </a:extLst>
          </p:cNvPr>
          <p:cNvSpPr>
            <a:spLocks noGrp="1"/>
          </p:cNvSpPr>
          <p:nvPr>
            <p:ph type="title"/>
          </p:nvPr>
        </p:nvSpPr>
        <p:spPr/>
        <p:txBody>
          <a:bodyPr/>
          <a:lstStyle/>
          <a:p>
            <a:r>
              <a:rPr lang="en-US" dirty="0"/>
              <a:t>Prompt 4.0: Describe Your Request</a:t>
            </a:r>
          </a:p>
        </p:txBody>
      </p:sp>
      <p:sp>
        <p:nvSpPr>
          <p:cNvPr id="3" name="Content Placeholder 2">
            <a:extLst>
              <a:ext uri="{FF2B5EF4-FFF2-40B4-BE49-F238E27FC236}">
                <a16:creationId xmlns:a16="http://schemas.microsoft.com/office/drawing/2014/main" id="{40F4D439-0DBC-B043-23B8-A9C7BD1A6B58}"/>
              </a:ext>
            </a:extLst>
          </p:cNvPr>
          <p:cNvSpPr>
            <a:spLocks noGrp="1"/>
          </p:cNvSpPr>
          <p:nvPr>
            <p:ph idx="1"/>
          </p:nvPr>
        </p:nvSpPr>
        <p:spPr/>
        <p:txBody>
          <a:bodyPr>
            <a:normAutofit/>
          </a:bodyPr>
          <a:lstStyle/>
          <a:p>
            <a:pPr marL="0" indent="0">
              <a:buNone/>
            </a:pPr>
            <a:r>
              <a:rPr lang="en-US" sz="4000" dirty="0"/>
              <a:t>Output the western year from this </a:t>
            </a:r>
            <a:r>
              <a:rPr lang="en-US" sz="4000" b="1" u="sng" dirty="0"/>
              <a:t>Chinese reign year </a:t>
            </a:r>
            <a:r>
              <a:rPr lang="en-US" sz="4000" dirty="0"/>
              <a:t>information. </a:t>
            </a:r>
            <a:r>
              <a:rPr lang="en-US" sz="4000" b="1" u="sng" dirty="0"/>
              <a:t>Don't use any knowledge beyond the information</a:t>
            </a:r>
            <a:r>
              <a:rPr lang="en-US" sz="4000" dirty="0"/>
              <a:t> in the table below. There are </a:t>
            </a:r>
            <a:r>
              <a:rPr lang="en-US" sz="4000" b="1" u="sng" dirty="0"/>
              <a:t>no typos </a:t>
            </a:r>
            <a:r>
              <a:rPr lang="en-US" sz="4000" dirty="0"/>
              <a:t>in the questions.</a:t>
            </a:r>
          </a:p>
          <a:p>
            <a:pPr marL="0" indent="0">
              <a:buNone/>
            </a:pPr>
            <a:r>
              <a:rPr lang="en-US" altLang="zh-TW" sz="4000" dirty="0"/>
              <a:t>[Reign year list]</a:t>
            </a:r>
            <a:endParaRPr lang="zh-TW" altLang="en-US" sz="4000" dirty="0"/>
          </a:p>
        </p:txBody>
      </p:sp>
    </p:spTree>
    <p:extLst>
      <p:ext uri="{BB962C8B-B14F-4D97-AF65-F5344CB8AC3E}">
        <p14:creationId xmlns:p14="http://schemas.microsoft.com/office/powerpoint/2010/main" val="1861682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9B55-B2CA-F328-B2E0-9610B685187F}"/>
              </a:ext>
            </a:extLst>
          </p:cNvPr>
          <p:cNvSpPr>
            <a:spLocks noGrp="1"/>
          </p:cNvSpPr>
          <p:nvPr>
            <p:ph type="title"/>
          </p:nvPr>
        </p:nvSpPr>
        <p:spPr/>
        <p:txBody>
          <a:bodyPr/>
          <a:lstStyle/>
          <a:p>
            <a:r>
              <a:rPr lang="en-US" dirty="0"/>
              <a:t>Prompt: Submit Your Training Data</a:t>
            </a:r>
          </a:p>
        </p:txBody>
      </p:sp>
      <p:sp>
        <p:nvSpPr>
          <p:cNvPr id="3" name="Content Placeholder 2">
            <a:extLst>
              <a:ext uri="{FF2B5EF4-FFF2-40B4-BE49-F238E27FC236}">
                <a16:creationId xmlns:a16="http://schemas.microsoft.com/office/drawing/2014/main" id="{07FC2085-1FBF-9781-BF01-9798D8ABC34B}"/>
              </a:ext>
            </a:extLst>
          </p:cNvPr>
          <p:cNvSpPr>
            <a:spLocks noGrp="1"/>
          </p:cNvSpPr>
          <p:nvPr>
            <p:ph idx="1"/>
          </p:nvPr>
        </p:nvSpPr>
        <p:spPr/>
        <p:txBody>
          <a:bodyPr/>
          <a:lstStyle/>
          <a:p>
            <a:pPr marL="0" indent="0">
              <a:buNone/>
            </a:pPr>
            <a:r>
              <a:rPr lang="en-US" dirty="0"/>
              <a:t>This is the table for your conversion</a:t>
            </a:r>
          </a:p>
          <a:p>
            <a:pPr marL="0" indent="0">
              <a:buNone/>
            </a:pPr>
            <a:r>
              <a:rPr lang="en-US" dirty="0" err="1"/>
              <a:t>c_dynasty_chn</a:t>
            </a:r>
            <a:r>
              <a:rPr lang="en-US" dirty="0"/>
              <a:t>	</a:t>
            </a:r>
            <a:r>
              <a:rPr lang="en-US" dirty="0" err="1"/>
              <a:t>c_nianhao_chn</a:t>
            </a:r>
            <a:r>
              <a:rPr lang="en-US" dirty="0"/>
              <a:t>	</a:t>
            </a:r>
            <a:r>
              <a:rPr lang="en-US" dirty="0" err="1"/>
              <a:t>c_firstyear</a:t>
            </a:r>
            <a:r>
              <a:rPr lang="en-US" dirty="0"/>
              <a:t>	</a:t>
            </a:r>
            <a:r>
              <a:rPr lang="en-US" dirty="0" err="1"/>
              <a:t>c_lastyear</a:t>
            </a:r>
            <a:endParaRPr lang="en-US" dirty="0"/>
          </a:p>
          <a:p>
            <a:pPr marL="0" indent="0">
              <a:buNone/>
            </a:pPr>
            <a:r>
              <a:rPr lang="zh-TW" altLang="en-US" dirty="0"/>
              <a:t>隋	大業	</a:t>
            </a:r>
            <a:r>
              <a:rPr lang="en-US" altLang="zh-TW" dirty="0"/>
              <a:t>605	617</a:t>
            </a:r>
          </a:p>
          <a:p>
            <a:pPr marL="0" indent="0">
              <a:buNone/>
            </a:pPr>
            <a:r>
              <a:rPr lang="zh-TW" altLang="en-US" dirty="0"/>
              <a:t>隋	義寧	</a:t>
            </a:r>
            <a:r>
              <a:rPr lang="en-US" altLang="zh-TW" dirty="0"/>
              <a:t>617	618</a:t>
            </a:r>
          </a:p>
          <a:p>
            <a:pPr marL="0" indent="0">
              <a:buNone/>
            </a:pPr>
            <a:r>
              <a:rPr lang="zh-TW" altLang="en-US" dirty="0"/>
              <a:t>唐	武德	</a:t>
            </a:r>
            <a:r>
              <a:rPr lang="en-US" altLang="zh-TW" dirty="0"/>
              <a:t>618	626</a:t>
            </a:r>
          </a:p>
          <a:p>
            <a:pPr marL="0" indent="0">
              <a:buNone/>
            </a:pPr>
            <a:r>
              <a:rPr lang="zh-TW" altLang="en-US" dirty="0"/>
              <a:t>鄭（王世充）	開明	</a:t>
            </a:r>
            <a:r>
              <a:rPr lang="en-US" altLang="zh-TW" dirty="0"/>
              <a:t>619	621</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3086973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1FD41-8D9E-137F-B426-D24EC2A8B174}"/>
              </a:ext>
            </a:extLst>
          </p:cNvPr>
          <p:cNvSpPr>
            <a:spLocks noGrp="1"/>
          </p:cNvSpPr>
          <p:nvPr>
            <p:ph type="title"/>
          </p:nvPr>
        </p:nvSpPr>
        <p:spPr/>
        <p:txBody>
          <a:bodyPr/>
          <a:lstStyle/>
          <a:p>
            <a:r>
              <a:rPr lang="en-US" dirty="0"/>
              <a:t>Harvard </a:t>
            </a:r>
            <a:r>
              <a:rPr lang="en-US" dirty="0" err="1"/>
              <a:t>LoGaRT</a:t>
            </a:r>
            <a:endParaRPr lang="en-US" dirty="0"/>
          </a:p>
        </p:txBody>
      </p:sp>
      <p:sp>
        <p:nvSpPr>
          <p:cNvPr id="3" name="Content Placeholder 2">
            <a:extLst>
              <a:ext uri="{FF2B5EF4-FFF2-40B4-BE49-F238E27FC236}">
                <a16:creationId xmlns:a16="http://schemas.microsoft.com/office/drawing/2014/main" id="{7CFD7ECD-80A9-CE6C-BEC8-AF1426EC15B8}"/>
              </a:ext>
            </a:extLst>
          </p:cNvPr>
          <p:cNvSpPr>
            <a:spLocks noGrp="1"/>
          </p:cNvSpPr>
          <p:nvPr>
            <p:ph idx="1"/>
          </p:nvPr>
        </p:nvSpPr>
        <p:spPr/>
        <p:txBody>
          <a:bodyPr/>
          <a:lstStyle/>
          <a:p>
            <a:pPr marL="0" indent="0">
              <a:buNone/>
            </a:pPr>
            <a:r>
              <a:rPr lang="en-US" dirty="0"/>
              <a:t>https://logart.fairbank.fas.harvard.edu/LGServices/</a:t>
            </a:r>
          </a:p>
        </p:txBody>
      </p:sp>
      <p:pic>
        <p:nvPicPr>
          <p:cNvPr id="5" name="Picture 4">
            <a:extLst>
              <a:ext uri="{FF2B5EF4-FFF2-40B4-BE49-F238E27FC236}">
                <a16:creationId xmlns:a16="http://schemas.microsoft.com/office/drawing/2014/main" id="{510F5DC6-5BDC-A4FA-BB4E-70EBD9AD60C6}"/>
              </a:ext>
            </a:extLst>
          </p:cNvPr>
          <p:cNvPicPr>
            <a:picLocks noChangeAspect="1"/>
          </p:cNvPicPr>
          <p:nvPr/>
        </p:nvPicPr>
        <p:blipFill rotWithShape="1">
          <a:blip r:embed="rId2"/>
          <a:srcRect l="420" b="35600"/>
          <a:stretch/>
        </p:blipFill>
        <p:spPr>
          <a:xfrm>
            <a:off x="532310" y="2263878"/>
            <a:ext cx="11127380" cy="4269904"/>
          </a:xfrm>
          <a:prstGeom prst="rect">
            <a:avLst/>
          </a:prstGeom>
        </p:spPr>
      </p:pic>
    </p:spTree>
    <p:extLst>
      <p:ext uri="{BB962C8B-B14F-4D97-AF65-F5344CB8AC3E}">
        <p14:creationId xmlns:p14="http://schemas.microsoft.com/office/powerpoint/2010/main" val="3473959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3D0239-8064-DF6D-C8B5-A4F335432A8A}"/>
              </a:ext>
            </a:extLst>
          </p:cNvPr>
          <p:cNvPicPr>
            <a:picLocks noChangeAspect="1"/>
          </p:cNvPicPr>
          <p:nvPr/>
        </p:nvPicPr>
        <p:blipFill>
          <a:blip r:embed="rId2"/>
          <a:stretch>
            <a:fillRect/>
          </a:stretch>
        </p:blipFill>
        <p:spPr>
          <a:xfrm>
            <a:off x="1767312" y="0"/>
            <a:ext cx="8657376" cy="6858000"/>
          </a:xfrm>
          <a:prstGeom prst="rect">
            <a:avLst/>
          </a:prstGeom>
        </p:spPr>
      </p:pic>
      <p:sp>
        <p:nvSpPr>
          <p:cNvPr id="6" name="TextBox 5">
            <a:extLst>
              <a:ext uri="{FF2B5EF4-FFF2-40B4-BE49-F238E27FC236}">
                <a16:creationId xmlns:a16="http://schemas.microsoft.com/office/drawing/2014/main" id="{C3E34F0A-5A33-FC58-992D-09E33C782FE9}"/>
              </a:ext>
            </a:extLst>
          </p:cNvPr>
          <p:cNvSpPr txBox="1"/>
          <p:nvPr/>
        </p:nvSpPr>
        <p:spPr>
          <a:xfrm>
            <a:off x="0" y="2787134"/>
            <a:ext cx="12192000" cy="523220"/>
          </a:xfrm>
          <a:prstGeom prst="rect">
            <a:avLst/>
          </a:prstGeom>
          <a:solidFill>
            <a:schemeClr val="bg1"/>
          </a:solidFill>
        </p:spPr>
        <p:txBody>
          <a:bodyPr wrap="square">
            <a:spAutoFit/>
          </a:bodyPr>
          <a:lstStyle/>
          <a:p>
            <a:pPr algn="ctr"/>
            <a:r>
              <a:rPr lang="en-US" altLang="zh-CN" sz="2800" b="0" i="0" dirty="0">
                <a:solidFill>
                  <a:srgbClr val="202124"/>
                </a:solidFill>
                <a:effectLst/>
                <a:latin typeface="Google Sans"/>
              </a:rPr>
              <a:t>Edge</a:t>
            </a:r>
            <a:r>
              <a:rPr lang="en-US" altLang="zh-CN" sz="2800" dirty="0">
                <a:solidFill>
                  <a:srgbClr val="202124"/>
                </a:solidFill>
                <a:latin typeface="Google Sans"/>
              </a:rPr>
              <a:t>:</a:t>
            </a:r>
            <a:r>
              <a:rPr lang="zh-CN" altLang="en-US" sz="2800" dirty="0">
                <a:solidFill>
                  <a:srgbClr val="202124"/>
                </a:solidFill>
                <a:latin typeface="Google Sans"/>
              </a:rPr>
              <a:t> </a:t>
            </a:r>
            <a:r>
              <a:rPr lang="en-US" altLang="zh-CN" sz="2800" dirty="0">
                <a:solidFill>
                  <a:srgbClr val="202124"/>
                </a:solidFill>
                <a:latin typeface="Google Sans"/>
              </a:rPr>
              <a:t>Web page, PDF</a:t>
            </a:r>
            <a:endParaRPr lang="en-US" sz="2800" b="0" i="0" dirty="0">
              <a:solidFill>
                <a:srgbClr val="202124"/>
              </a:solidFill>
              <a:effectLst/>
              <a:latin typeface="Google Sans"/>
            </a:endParaRPr>
          </a:p>
        </p:txBody>
      </p:sp>
      <p:cxnSp>
        <p:nvCxnSpPr>
          <p:cNvPr id="12" name="Straight Arrow Connector 11">
            <a:extLst>
              <a:ext uri="{FF2B5EF4-FFF2-40B4-BE49-F238E27FC236}">
                <a16:creationId xmlns:a16="http://schemas.microsoft.com/office/drawing/2014/main" id="{404AA0C4-A037-DAB5-FA98-B25B8B31AAB0}"/>
              </a:ext>
            </a:extLst>
          </p:cNvPr>
          <p:cNvCxnSpPr>
            <a:cxnSpLocks/>
          </p:cNvCxnSpPr>
          <p:nvPr/>
        </p:nvCxnSpPr>
        <p:spPr>
          <a:xfrm flipV="1">
            <a:off x="7386918" y="672353"/>
            <a:ext cx="2572870" cy="211478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187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D608F4-8B9B-EC40-DBFC-AB735791AC3C}"/>
              </a:ext>
            </a:extLst>
          </p:cNvPr>
          <p:cNvSpPr>
            <a:spLocks noGrp="1"/>
          </p:cNvSpPr>
          <p:nvPr>
            <p:ph type="title"/>
          </p:nvPr>
        </p:nvSpPr>
        <p:spPr/>
        <p:txBody>
          <a:bodyPr/>
          <a:lstStyle/>
          <a:p>
            <a:r>
              <a:rPr lang="en-US" dirty="0"/>
              <a:t>Create bibliography</a:t>
            </a:r>
          </a:p>
        </p:txBody>
      </p:sp>
      <p:sp>
        <p:nvSpPr>
          <p:cNvPr id="7" name="Text Placeholder 6">
            <a:extLst>
              <a:ext uri="{FF2B5EF4-FFF2-40B4-BE49-F238E27FC236}">
                <a16:creationId xmlns:a16="http://schemas.microsoft.com/office/drawing/2014/main" id="{A59F626C-FCF1-65ED-D328-02C04034B46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18D4212-F620-C464-264C-F5473C4A14E4}"/>
              </a:ext>
            </a:extLst>
          </p:cNvPr>
          <p:cNvPicPr>
            <a:picLocks noChangeAspect="1"/>
          </p:cNvPicPr>
          <p:nvPr/>
        </p:nvPicPr>
        <p:blipFill>
          <a:blip r:embed="rId2"/>
          <a:stretch>
            <a:fillRect/>
          </a:stretch>
        </p:blipFill>
        <p:spPr>
          <a:xfrm>
            <a:off x="8558048" y="0"/>
            <a:ext cx="3633952" cy="6858000"/>
          </a:xfrm>
          <a:prstGeom prst="rect">
            <a:avLst/>
          </a:prstGeom>
        </p:spPr>
      </p:pic>
    </p:spTree>
    <p:extLst>
      <p:ext uri="{BB962C8B-B14F-4D97-AF65-F5344CB8AC3E}">
        <p14:creationId xmlns:p14="http://schemas.microsoft.com/office/powerpoint/2010/main" val="21841704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0BD478-93F6-D91A-B45B-0C2546AD37E5}"/>
              </a:ext>
            </a:extLst>
          </p:cNvPr>
          <p:cNvPicPr>
            <a:picLocks noChangeAspect="1"/>
          </p:cNvPicPr>
          <p:nvPr/>
        </p:nvPicPr>
        <p:blipFill>
          <a:blip r:embed="rId2"/>
          <a:stretch>
            <a:fillRect/>
          </a:stretch>
        </p:blipFill>
        <p:spPr>
          <a:xfrm>
            <a:off x="8558048" y="0"/>
            <a:ext cx="3633952" cy="6858000"/>
          </a:xfrm>
          <a:prstGeom prst="rect">
            <a:avLst/>
          </a:prstGeom>
        </p:spPr>
      </p:pic>
      <p:sp>
        <p:nvSpPr>
          <p:cNvPr id="2" name="Title 1">
            <a:extLst>
              <a:ext uri="{FF2B5EF4-FFF2-40B4-BE49-F238E27FC236}">
                <a16:creationId xmlns:a16="http://schemas.microsoft.com/office/drawing/2014/main" id="{C2DF814B-0256-47CF-2F2F-4CFCB4FFDA46}"/>
              </a:ext>
            </a:extLst>
          </p:cNvPr>
          <p:cNvSpPr>
            <a:spLocks noGrp="1"/>
          </p:cNvSpPr>
          <p:nvPr>
            <p:ph type="title"/>
          </p:nvPr>
        </p:nvSpPr>
        <p:spPr/>
        <p:txBody>
          <a:bodyPr/>
          <a:lstStyle/>
          <a:p>
            <a:r>
              <a:rPr lang="en-US" dirty="0"/>
              <a:t>Create bibliography</a:t>
            </a:r>
          </a:p>
        </p:txBody>
      </p:sp>
      <p:sp>
        <p:nvSpPr>
          <p:cNvPr id="3" name="Content Placeholder 2">
            <a:extLst>
              <a:ext uri="{FF2B5EF4-FFF2-40B4-BE49-F238E27FC236}">
                <a16:creationId xmlns:a16="http://schemas.microsoft.com/office/drawing/2014/main" id="{C3862F6D-AAD9-6B67-CF5B-0786B262D2B9}"/>
              </a:ext>
            </a:extLst>
          </p:cNvPr>
          <p:cNvSpPr>
            <a:spLocks noGrp="1"/>
          </p:cNvSpPr>
          <p:nvPr>
            <p:ph idx="1"/>
          </p:nvPr>
        </p:nvSpPr>
        <p:spPr>
          <a:xfrm>
            <a:off x="838199" y="1542553"/>
            <a:ext cx="7582231" cy="4634410"/>
          </a:xfrm>
          <a:solidFill>
            <a:schemeClr val="bg1"/>
          </a:solidFill>
        </p:spPr>
        <p:txBody>
          <a:bodyPr/>
          <a:lstStyle/>
          <a:p>
            <a:pPr marL="0" indent="0">
              <a:buNone/>
            </a:pPr>
            <a:r>
              <a:rPr lang="en-US" dirty="0"/>
              <a:t>I saw a piece of calligraphy in the CBDB office (1737 Cambridge Street, K304, MA, 02138, USA). The author is Jianguo, but I don't know Jianguo's full name. The time information that Jianguo left for this work is the New Year of </a:t>
            </a:r>
            <a:r>
              <a:rPr lang="zh-TW" altLang="en-US" dirty="0"/>
              <a:t>壬辰</a:t>
            </a:r>
            <a:r>
              <a:rPr lang="en-US" altLang="zh-TW" dirty="0"/>
              <a:t>. </a:t>
            </a:r>
            <a:r>
              <a:rPr lang="en-US" dirty="0"/>
              <a:t>The content of the calligraphy is: </a:t>
            </a:r>
            <a:r>
              <a:rPr lang="zh-TW" altLang="en-US" dirty="0"/>
              <a:t>哈佛大學</a:t>
            </a:r>
            <a:r>
              <a:rPr lang="en-US" dirty="0"/>
              <a:t>CGA</a:t>
            </a:r>
            <a:r>
              <a:rPr lang="zh-TW" altLang="en-US" dirty="0"/>
              <a:t>惠存。天下為公。中地數碼集團贈。壬辰新春建國書</a:t>
            </a:r>
            <a:r>
              <a:rPr lang="en-US" altLang="zh-TW" dirty="0"/>
              <a:t>. </a:t>
            </a:r>
            <a:r>
              <a:rPr lang="en-US" dirty="0"/>
              <a:t>The seals are: </a:t>
            </a:r>
            <a:r>
              <a:rPr lang="zh-TW" altLang="en-US" dirty="0"/>
              <a:t>眾緣</a:t>
            </a:r>
            <a:r>
              <a:rPr lang="en-US" altLang="zh-TW" dirty="0"/>
              <a:t>, </a:t>
            </a:r>
            <a:r>
              <a:rPr lang="zh-TW" altLang="en-US" dirty="0"/>
              <a:t>中原人民</a:t>
            </a:r>
            <a:r>
              <a:rPr lang="en-US" altLang="zh-TW" dirty="0"/>
              <a:t>, </a:t>
            </a:r>
            <a:r>
              <a:rPr lang="zh-TW" altLang="en-US" dirty="0"/>
              <a:t>建國印信</a:t>
            </a:r>
            <a:r>
              <a:rPr lang="en-US" altLang="zh-TW" dirty="0"/>
              <a:t>. </a:t>
            </a:r>
            <a:r>
              <a:rPr lang="en-US" dirty="0"/>
              <a:t>I want to cite it in my dissertation. Based on the Chicago Manual of Style, how can I cite it?</a:t>
            </a:r>
          </a:p>
        </p:txBody>
      </p:sp>
      <p:sp>
        <p:nvSpPr>
          <p:cNvPr id="5" name="TextBox 4">
            <a:extLst>
              <a:ext uri="{FF2B5EF4-FFF2-40B4-BE49-F238E27FC236}">
                <a16:creationId xmlns:a16="http://schemas.microsoft.com/office/drawing/2014/main" id="{8EE83BC6-EF84-92CF-C131-9CAED2DC7ED2}"/>
              </a:ext>
            </a:extLst>
          </p:cNvPr>
          <p:cNvSpPr txBox="1"/>
          <p:nvPr/>
        </p:nvSpPr>
        <p:spPr>
          <a:xfrm>
            <a:off x="838200" y="5774049"/>
            <a:ext cx="6094428" cy="646331"/>
          </a:xfrm>
          <a:prstGeom prst="rect">
            <a:avLst/>
          </a:prstGeom>
          <a:noFill/>
        </p:spPr>
        <p:txBody>
          <a:bodyPr wrap="square">
            <a:spAutoFit/>
          </a:bodyPr>
          <a:lstStyle/>
          <a:p>
            <a:r>
              <a:rPr lang="en-US" dirty="0"/>
              <a:t>https://github.com/fccsdigitalchina/generative_ai_east_asian_studies/tree/main/Bibliography_footnote/Calligraphy</a:t>
            </a:r>
          </a:p>
        </p:txBody>
      </p:sp>
    </p:spTree>
    <p:extLst>
      <p:ext uri="{BB962C8B-B14F-4D97-AF65-F5344CB8AC3E}">
        <p14:creationId xmlns:p14="http://schemas.microsoft.com/office/powerpoint/2010/main" val="442406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D90FAB-03DE-C2EA-C50C-1BDED631B302}"/>
              </a:ext>
            </a:extLst>
          </p:cNvPr>
          <p:cNvSpPr>
            <a:spLocks noGrp="1"/>
          </p:cNvSpPr>
          <p:nvPr>
            <p:ph idx="1"/>
          </p:nvPr>
        </p:nvSpPr>
        <p:spPr>
          <a:xfrm>
            <a:off x="838200" y="573741"/>
            <a:ext cx="10515600" cy="5603222"/>
          </a:xfrm>
        </p:spPr>
        <p:txBody>
          <a:bodyPr/>
          <a:lstStyle/>
          <a:p>
            <a:pPr marL="0" indent="0">
              <a:buNone/>
            </a:pPr>
            <a:r>
              <a:rPr lang="en-US" dirty="0">
                <a:hlinkClick r:id="rId2"/>
              </a:rPr>
              <a:t>https://github.com/fccsdigitalchina/generative_ai_east_asian_studies/blob/main/Bibliography_footnote/Calligraphy/2_prompt.txt</a:t>
            </a:r>
            <a:endParaRPr lang="en-US" dirty="0"/>
          </a:p>
          <a:p>
            <a:pPr marL="0" indent="0">
              <a:buNone/>
            </a:pPr>
            <a:endParaRPr lang="en-US" dirty="0"/>
          </a:p>
        </p:txBody>
      </p:sp>
      <p:pic>
        <p:nvPicPr>
          <p:cNvPr id="4" name="Picture 3">
            <a:extLst>
              <a:ext uri="{FF2B5EF4-FFF2-40B4-BE49-F238E27FC236}">
                <a16:creationId xmlns:a16="http://schemas.microsoft.com/office/drawing/2014/main" id="{77D0B8D3-7050-9F13-70AB-F611977BE6FA}"/>
              </a:ext>
            </a:extLst>
          </p:cNvPr>
          <p:cNvPicPr>
            <a:picLocks noChangeAspect="1"/>
          </p:cNvPicPr>
          <p:nvPr/>
        </p:nvPicPr>
        <p:blipFill>
          <a:blip r:embed="rId3"/>
          <a:stretch>
            <a:fillRect/>
          </a:stretch>
        </p:blipFill>
        <p:spPr>
          <a:xfrm>
            <a:off x="1568516" y="1670226"/>
            <a:ext cx="9054968" cy="4927797"/>
          </a:xfrm>
          <a:prstGeom prst="rect">
            <a:avLst/>
          </a:prstGeom>
        </p:spPr>
      </p:pic>
    </p:spTree>
    <p:extLst>
      <p:ext uri="{BB962C8B-B14F-4D97-AF65-F5344CB8AC3E}">
        <p14:creationId xmlns:p14="http://schemas.microsoft.com/office/powerpoint/2010/main" val="2149681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133172-AA8F-9448-9A3A-7BD43ABFCC1E}"/>
              </a:ext>
            </a:extLst>
          </p:cNvPr>
          <p:cNvSpPr>
            <a:spLocks noGrp="1"/>
          </p:cNvSpPr>
          <p:nvPr>
            <p:ph type="title"/>
          </p:nvPr>
        </p:nvSpPr>
        <p:spPr/>
        <p:txBody>
          <a:bodyPr/>
          <a:lstStyle/>
          <a:p>
            <a:r>
              <a:rPr lang="en-US" altLang="zh-CN" dirty="0"/>
              <a:t>Data Analysis </a:t>
            </a:r>
            <a:endParaRPr lang="en-US" dirty="0"/>
          </a:p>
        </p:txBody>
      </p:sp>
      <p:sp>
        <p:nvSpPr>
          <p:cNvPr id="5" name="Text Placeholder 4">
            <a:extLst>
              <a:ext uri="{FF2B5EF4-FFF2-40B4-BE49-F238E27FC236}">
                <a16:creationId xmlns:a16="http://schemas.microsoft.com/office/drawing/2014/main" id="{39FE442E-215A-B494-9855-4D462ACD2C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99582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2DFB16C-F73C-7BC5-3DAD-0F96DC7A2A36}"/>
              </a:ext>
            </a:extLst>
          </p:cNvPr>
          <p:cNvSpPr>
            <a:spLocks noGrp="1"/>
          </p:cNvSpPr>
          <p:nvPr>
            <p:ph idx="1"/>
          </p:nvPr>
        </p:nvSpPr>
        <p:spPr>
          <a:xfrm>
            <a:off x="838200" y="717176"/>
            <a:ext cx="10515600" cy="5459787"/>
          </a:xfrm>
        </p:spPr>
        <p:txBody>
          <a:bodyPr/>
          <a:lstStyle/>
          <a:p>
            <a:pPr marL="0" indent="0">
              <a:buNone/>
            </a:pPr>
            <a:r>
              <a:rPr lang="en-US" dirty="0"/>
              <a:t>https://github.com/fccsdigitalchina/generative_ai_east_asian_studies/tree/main/Textual_analysis/Text_comparison</a:t>
            </a:r>
          </a:p>
        </p:txBody>
      </p:sp>
      <p:pic>
        <p:nvPicPr>
          <p:cNvPr id="7" name="Picture 6">
            <a:extLst>
              <a:ext uri="{FF2B5EF4-FFF2-40B4-BE49-F238E27FC236}">
                <a16:creationId xmlns:a16="http://schemas.microsoft.com/office/drawing/2014/main" id="{00173E57-4BCF-5D4D-E004-17233A2A4D2A}"/>
              </a:ext>
            </a:extLst>
          </p:cNvPr>
          <p:cNvPicPr>
            <a:picLocks noChangeAspect="1"/>
          </p:cNvPicPr>
          <p:nvPr/>
        </p:nvPicPr>
        <p:blipFill>
          <a:blip r:embed="rId2"/>
          <a:stretch>
            <a:fillRect/>
          </a:stretch>
        </p:blipFill>
        <p:spPr>
          <a:xfrm>
            <a:off x="303991" y="2698651"/>
            <a:ext cx="11584017" cy="4096322"/>
          </a:xfrm>
          <a:prstGeom prst="rect">
            <a:avLst/>
          </a:prstGeom>
        </p:spPr>
      </p:pic>
      <p:sp>
        <p:nvSpPr>
          <p:cNvPr id="8" name="TextBox 7">
            <a:extLst>
              <a:ext uri="{FF2B5EF4-FFF2-40B4-BE49-F238E27FC236}">
                <a16:creationId xmlns:a16="http://schemas.microsoft.com/office/drawing/2014/main" id="{5EA6DBCD-DF7C-56AB-131F-BCFC7123DCF9}"/>
              </a:ext>
            </a:extLst>
          </p:cNvPr>
          <p:cNvSpPr txBox="1"/>
          <p:nvPr/>
        </p:nvSpPr>
        <p:spPr>
          <a:xfrm>
            <a:off x="0" y="2430036"/>
            <a:ext cx="12192000" cy="707886"/>
          </a:xfrm>
          <a:prstGeom prst="rect">
            <a:avLst/>
          </a:prstGeom>
          <a:solidFill>
            <a:schemeClr val="tx1"/>
          </a:solidFill>
        </p:spPr>
        <p:txBody>
          <a:bodyPr wrap="square">
            <a:spAutoFit/>
          </a:bodyPr>
          <a:lstStyle/>
          <a:p>
            <a:pPr algn="ctr"/>
            <a:r>
              <a:rPr lang="en-US" altLang="zh-CN" sz="4000" dirty="0">
                <a:solidFill>
                  <a:schemeClr val="bg1"/>
                </a:solidFill>
              </a:rPr>
              <a:t>Text Comparison</a:t>
            </a:r>
            <a:endParaRPr lang="en-US" sz="4000" dirty="0">
              <a:solidFill>
                <a:schemeClr val="bg1"/>
              </a:solidFill>
            </a:endParaRPr>
          </a:p>
        </p:txBody>
      </p:sp>
    </p:spTree>
    <p:extLst>
      <p:ext uri="{BB962C8B-B14F-4D97-AF65-F5344CB8AC3E}">
        <p14:creationId xmlns:p14="http://schemas.microsoft.com/office/powerpoint/2010/main" val="2469778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BCC66-C8A5-82DA-9BE3-33CD74E5558A}"/>
              </a:ext>
            </a:extLst>
          </p:cNvPr>
          <p:cNvSpPr>
            <a:spLocks noGrp="1"/>
          </p:cNvSpPr>
          <p:nvPr>
            <p:ph type="title"/>
          </p:nvPr>
        </p:nvSpPr>
        <p:spPr/>
        <p:txBody>
          <a:bodyPr/>
          <a:lstStyle/>
          <a:p>
            <a:r>
              <a:rPr lang="en-US" altLang="zh-CN" dirty="0"/>
              <a:t>Find the biographical Addresses for some historical figures and put them on a map</a:t>
            </a:r>
            <a:endParaRPr lang="en-US" dirty="0"/>
          </a:p>
        </p:txBody>
      </p:sp>
      <p:sp>
        <p:nvSpPr>
          <p:cNvPr id="3" name="Text Placeholder 2">
            <a:extLst>
              <a:ext uri="{FF2B5EF4-FFF2-40B4-BE49-F238E27FC236}">
                <a16:creationId xmlns:a16="http://schemas.microsoft.com/office/drawing/2014/main" id="{2EDBB9B5-5ACF-CFFB-550C-B3682E9701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117763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C50FC-A750-E148-1F08-4487E38B8411}"/>
              </a:ext>
            </a:extLst>
          </p:cNvPr>
          <p:cNvSpPr>
            <a:spLocks noGrp="1"/>
          </p:cNvSpPr>
          <p:nvPr>
            <p:ph type="title"/>
          </p:nvPr>
        </p:nvSpPr>
        <p:spPr/>
        <p:txBody>
          <a:bodyPr/>
          <a:lstStyle/>
          <a:p>
            <a:r>
              <a:rPr lang="en-US" dirty="0"/>
              <a:t>Call </a:t>
            </a:r>
            <a:r>
              <a:rPr lang="en-US" altLang="zh-CN" dirty="0"/>
              <a:t>API and Parse JSON</a:t>
            </a:r>
            <a:endParaRPr lang="en-US" dirty="0"/>
          </a:p>
        </p:txBody>
      </p:sp>
      <p:pic>
        <p:nvPicPr>
          <p:cNvPr id="5" name="Content Placeholder 4" descr="Text&#10;&#10;Description automatically generated">
            <a:extLst>
              <a:ext uri="{FF2B5EF4-FFF2-40B4-BE49-F238E27FC236}">
                <a16:creationId xmlns:a16="http://schemas.microsoft.com/office/drawing/2014/main" id="{48E16175-3DFF-89DC-2C13-45D2E98C7F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756" t="21382"/>
          <a:stretch/>
        </p:blipFill>
        <p:spPr>
          <a:xfrm>
            <a:off x="6800097" y="0"/>
            <a:ext cx="5391903" cy="6858000"/>
          </a:xfrm>
        </p:spPr>
      </p:pic>
      <p:sp>
        <p:nvSpPr>
          <p:cNvPr id="7" name="TextBox 6">
            <a:extLst>
              <a:ext uri="{FF2B5EF4-FFF2-40B4-BE49-F238E27FC236}">
                <a16:creationId xmlns:a16="http://schemas.microsoft.com/office/drawing/2014/main" id="{52C00340-7BCF-CC1C-D01E-40556035ACA7}"/>
              </a:ext>
            </a:extLst>
          </p:cNvPr>
          <p:cNvSpPr txBox="1"/>
          <p:nvPr/>
        </p:nvSpPr>
        <p:spPr>
          <a:xfrm>
            <a:off x="838200" y="1502941"/>
            <a:ext cx="5291395" cy="4708981"/>
          </a:xfrm>
          <a:prstGeom prst="rect">
            <a:avLst/>
          </a:prstGeom>
          <a:noFill/>
        </p:spPr>
        <p:txBody>
          <a:bodyPr wrap="square">
            <a:spAutoFit/>
          </a:bodyPr>
          <a:lstStyle/>
          <a:p>
            <a:r>
              <a:rPr lang="en-US" dirty="0">
                <a:hlinkClick r:id="rId3"/>
              </a:rPr>
              <a:t>https://cbdb.fas.harvard.edu/cbdbapi/person.php?name=%E7%8E%8B%E5%AE%89%E7%9F%B3&amp;o=json</a:t>
            </a:r>
            <a:endParaRPr lang="en-US" dirty="0"/>
          </a:p>
          <a:p>
            <a:endParaRPr lang="en-US" dirty="0"/>
          </a:p>
          <a:p>
            <a:r>
              <a:rPr lang="en-US" altLang="zh-CN" sz="3200" dirty="0"/>
              <a:t>-</a:t>
            </a:r>
            <a:r>
              <a:rPr lang="en-US" sz="3200" dirty="0"/>
              <a:t>Package</a:t>
            </a:r>
          </a:p>
          <a:p>
            <a:r>
              <a:rPr lang="en-US" sz="3200" dirty="0"/>
              <a:t>    -</a:t>
            </a:r>
            <a:r>
              <a:rPr lang="en-US" sz="3200" dirty="0" err="1"/>
              <a:t>PersonAuthority</a:t>
            </a:r>
            <a:endParaRPr lang="en-US" sz="3200" dirty="0"/>
          </a:p>
          <a:p>
            <a:r>
              <a:rPr lang="en-US" sz="3200" dirty="0"/>
              <a:t>        -</a:t>
            </a:r>
            <a:r>
              <a:rPr lang="en-US" sz="3200" dirty="0" err="1"/>
              <a:t>PersonInfo</a:t>
            </a:r>
            <a:endParaRPr lang="en-US" sz="3200" dirty="0"/>
          </a:p>
          <a:p>
            <a:r>
              <a:rPr lang="en-US" sz="3200" dirty="0"/>
              <a:t>             </a:t>
            </a:r>
            <a:r>
              <a:rPr lang="en-US" altLang="zh-CN" sz="3200" dirty="0"/>
              <a:t>-</a:t>
            </a:r>
            <a:r>
              <a:rPr lang="en-US" sz="3200" dirty="0"/>
              <a:t>Person</a:t>
            </a:r>
          </a:p>
          <a:p>
            <a:r>
              <a:rPr lang="en-US" sz="3200" dirty="0"/>
              <a:t>                 -</a:t>
            </a:r>
            <a:r>
              <a:rPr lang="en-US" sz="3200" dirty="0" err="1"/>
              <a:t>PersonAddresses</a:t>
            </a:r>
            <a:endParaRPr lang="en-US" sz="3200" dirty="0"/>
          </a:p>
          <a:p>
            <a:r>
              <a:rPr lang="en-US" sz="3200" dirty="0"/>
              <a:t>                     -Address</a:t>
            </a:r>
          </a:p>
          <a:p>
            <a:endParaRPr lang="en-US" dirty="0"/>
          </a:p>
          <a:p>
            <a:endParaRPr lang="en-US" dirty="0"/>
          </a:p>
          <a:p>
            <a:endParaRPr lang="en-US" dirty="0"/>
          </a:p>
        </p:txBody>
      </p:sp>
    </p:spTree>
    <p:extLst>
      <p:ext uri="{BB962C8B-B14F-4D97-AF65-F5344CB8AC3E}">
        <p14:creationId xmlns:p14="http://schemas.microsoft.com/office/powerpoint/2010/main" val="19167788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6DCEB2-41EC-86A4-F1F8-0E8E78CD7369}"/>
              </a:ext>
            </a:extLst>
          </p:cNvPr>
          <p:cNvSpPr>
            <a:spLocks noGrp="1"/>
          </p:cNvSpPr>
          <p:nvPr>
            <p:ph idx="1"/>
          </p:nvPr>
        </p:nvSpPr>
        <p:spPr>
          <a:xfrm>
            <a:off x="838200" y="699247"/>
            <a:ext cx="10515600" cy="5477716"/>
          </a:xfrm>
        </p:spPr>
        <p:txBody>
          <a:bodyPr/>
          <a:lstStyle/>
          <a:p>
            <a:pPr marL="0" indent="0">
              <a:buNone/>
            </a:pPr>
            <a:r>
              <a:rPr lang="en-US" sz="2000" dirty="0">
                <a:hlinkClick r:id="rId2"/>
              </a:rPr>
              <a:t>https://github.com/fccsdigitalchina/generative_ai_east_asian_studies/blob/main/GIS/Viz_cbdb_biographical_addresses/2_prompt_1_call_api_find_nodes.txt</a:t>
            </a:r>
            <a:endParaRPr lang="en-US" sz="2000" dirty="0"/>
          </a:p>
          <a:p>
            <a:endParaRPr lang="en-US" dirty="0"/>
          </a:p>
        </p:txBody>
      </p:sp>
      <p:pic>
        <p:nvPicPr>
          <p:cNvPr id="7" name="Picture 6">
            <a:extLst>
              <a:ext uri="{FF2B5EF4-FFF2-40B4-BE49-F238E27FC236}">
                <a16:creationId xmlns:a16="http://schemas.microsoft.com/office/drawing/2014/main" id="{4A48AB84-E634-CE3D-0D04-4D31B57B8736}"/>
              </a:ext>
            </a:extLst>
          </p:cNvPr>
          <p:cNvPicPr>
            <a:picLocks noChangeAspect="1"/>
          </p:cNvPicPr>
          <p:nvPr/>
        </p:nvPicPr>
        <p:blipFill>
          <a:blip r:embed="rId3"/>
          <a:stretch>
            <a:fillRect/>
          </a:stretch>
        </p:blipFill>
        <p:spPr>
          <a:xfrm>
            <a:off x="1766887" y="1508681"/>
            <a:ext cx="8658225" cy="4953000"/>
          </a:xfrm>
          <a:prstGeom prst="rect">
            <a:avLst/>
          </a:prstGeom>
        </p:spPr>
      </p:pic>
    </p:spTree>
    <p:extLst>
      <p:ext uri="{BB962C8B-B14F-4D97-AF65-F5344CB8AC3E}">
        <p14:creationId xmlns:p14="http://schemas.microsoft.com/office/powerpoint/2010/main" val="3014556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9B75D-FF3B-E02E-AF41-52CB968D127E}"/>
              </a:ext>
            </a:extLst>
          </p:cNvPr>
          <p:cNvSpPr>
            <a:spLocks noGrp="1"/>
          </p:cNvSpPr>
          <p:nvPr>
            <p:ph type="title"/>
          </p:nvPr>
        </p:nvSpPr>
        <p:spPr/>
        <p:txBody>
          <a:bodyPr/>
          <a:lstStyle/>
          <a:p>
            <a:r>
              <a:rPr lang="en-US" dirty="0"/>
              <a:t>Prompt: Describe Your Task Briefly</a:t>
            </a:r>
          </a:p>
        </p:txBody>
      </p:sp>
      <p:sp>
        <p:nvSpPr>
          <p:cNvPr id="3" name="Content Placeholder 2">
            <a:extLst>
              <a:ext uri="{FF2B5EF4-FFF2-40B4-BE49-F238E27FC236}">
                <a16:creationId xmlns:a16="http://schemas.microsoft.com/office/drawing/2014/main" id="{4A91E059-FDDB-0A69-6591-8A3C21A731CE}"/>
              </a:ext>
            </a:extLst>
          </p:cNvPr>
          <p:cNvSpPr>
            <a:spLocks noGrp="1"/>
          </p:cNvSpPr>
          <p:nvPr>
            <p:ph idx="1"/>
          </p:nvPr>
        </p:nvSpPr>
        <p:spPr>
          <a:xfrm>
            <a:off x="838199" y="1541928"/>
            <a:ext cx="10654553" cy="4778189"/>
          </a:xfrm>
        </p:spPr>
        <p:txBody>
          <a:bodyPr>
            <a:normAutofit fontScale="92500"/>
          </a:bodyPr>
          <a:lstStyle/>
          <a:p>
            <a:pPr marL="0" indent="0">
              <a:buNone/>
            </a:pPr>
            <a:r>
              <a:rPr lang="en-US" dirty="0"/>
              <a:t>Here is CBDB </a:t>
            </a:r>
            <a:r>
              <a:rPr lang="en-US" b="1" u="sng" dirty="0"/>
              <a:t>API</a:t>
            </a:r>
            <a:r>
              <a:rPr lang="en-US" dirty="0"/>
              <a:t>:</a:t>
            </a:r>
          </a:p>
          <a:p>
            <a:pPr marL="0" indent="0">
              <a:buNone/>
            </a:pPr>
            <a:r>
              <a:rPr lang="en-US" dirty="0"/>
              <a:t>https://cbdb.fas.harvard.edu/cbdbapi/person.php?id={personid}&amp;o=json</a:t>
            </a:r>
          </a:p>
          <a:p>
            <a:pPr marL="0" indent="0">
              <a:buNone/>
            </a:pPr>
            <a:endParaRPr lang="en-US" dirty="0"/>
          </a:p>
          <a:p>
            <a:pPr marL="0" indent="0">
              <a:buNone/>
            </a:pPr>
            <a:r>
              <a:rPr lang="en-US" dirty="0"/>
              <a:t>I have a list of </a:t>
            </a:r>
            <a:r>
              <a:rPr lang="en-US" dirty="0" err="1"/>
              <a:t>personid</a:t>
            </a:r>
            <a:endParaRPr lang="en-US" dirty="0"/>
          </a:p>
          <a:p>
            <a:pPr marL="0" indent="0">
              <a:buNone/>
            </a:pPr>
            <a:r>
              <a:rPr lang="en-US" dirty="0"/>
              <a:t>[Person ID List]</a:t>
            </a:r>
          </a:p>
          <a:p>
            <a:pPr marL="0" indent="0">
              <a:buNone/>
            </a:pPr>
            <a:endParaRPr lang="en-US" dirty="0"/>
          </a:p>
          <a:p>
            <a:pPr marL="0" indent="0">
              <a:buNone/>
            </a:pPr>
            <a:r>
              <a:rPr lang="en-US" dirty="0"/>
              <a:t>please write </a:t>
            </a:r>
            <a:r>
              <a:rPr lang="en-US" b="1" u="sng" dirty="0"/>
              <a:t>python codes </a:t>
            </a:r>
            <a:r>
              <a:rPr lang="en-US" dirty="0"/>
              <a:t>to query CBDB APIs by these </a:t>
            </a:r>
            <a:r>
              <a:rPr lang="en-US" dirty="0" err="1"/>
              <a:t>personids</a:t>
            </a:r>
            <a:r>
              <a:rPr lang="en-US" dirty="0"/>
              <a:t> separately.</a:t>
            </a:r>
          </a:p>
          <a:p>
            <a:pPr marL="0" indent="0">
              <a:buNone/>
            </a:pPr>
            <a:endParaRPr lang="en-US" dirty="0"/>
          </a:p>
          <a:p>
            <a:pPr marL="0" indent="0">
              <a:buNone/>
            </a:pPr>
            <a:r>
              <a:rPr lang="en-US" b="1" u="sng" dirty="0"/>
              <a:t>Query interval </a:t>
            </a:r>
            <a:r>
              <a:rPr lang="en-US" dirty="0"/>
              <a:t>is 0.5s</a:t>
            </a:r>
          </a:p>
          <a:p>
            <a:pPr marL="0" indent="0">
              <a:buNone/>
            </a:pPr>
            <a:endParaRPr lang="en-US" dirty="0"/>
          </a:p>
        </p:txBody>
      </p:sp>
    </p:spTree>
    <p:extLst>
      <p:ext uri="{BB962C8B-B14F-4D97-AF65-F5344CB8AC3E}">
        <p14:creationId xmlns:p14="http://schemas.microsoft.com/office/powerpoint/2010/main" val="19828439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8E7A7-46E0-5D4B-B80A-BDC9A3D30208}"/>
              </a:ext>
            </a:extLst>
          </p:cNvPr>
          <p:cNvSpPr>
            <a:spLocks noGrp="1"/>
          </p:cNvSpPr>
          <p:nvPr>
            <p:ph type="title"/>
          </p:nvPr>
        </p:nvSpPr>
        <p:spPr/>
        <p:txBody>
          <a:bodyPr/>
          <a:lstStyle/>
          <a:p>
            <a:r>
              <a:rPr lang="en-US" dirty="0"/>
              <a:t>Prompt </a:t>
            </a:r>
            <a:r>
              <a:rPr lang="en-US" b="1" u="sng" dirty="0"/>
              <a:t>3.5</a:t>
            </a:r>
            <a:r>
              <a:rPr lang="en-US" dirty="0"/>
              <a:t>: Describe API Schema</a:t>
            </a:r>
          </a:p>
        </p:txBody>
      </p:sp>
      <p:sp>
        <p:nvSpPr>
          <p:cNvPr id="3" name="Content Placeholder 2">
            <a:extLst>
              <a:ext uri="{FF2B5EF4-FFF2-40B4-BE49-F238E27FC236}">
                <a16:creationId xmlns:a16="http://schemas.microsoft.com/office/drawing/2014/main" id="{03F66704-2B54-6B34-CF49-EB7E56BB2D85}"/>
              </a:ext>
            </a:extLst>
          </p:cNvPr>
          <p:cNvSpPr>
            <a:spLocks noGrp="1"/>
          </p:cNvSpPr>
          <p:nvPr>
            <p:ph idx="1"/>
          </p:nvPr>
        </p:nvSpPr>
        <p:spPr/>
        <p:txBody>
          <a:bodyPr>
            <a:normAutofit/>
          </a:bodyPr>
          <a:lstStyle/>
          <a:p>
            <a:pPr marL="0" indent="0">
              <a:buNone/>
            </a:pPr>
            <a:r>
              <a:rPr lang="en-US" dirty="0"/>
              <a:t>Please find the Address node(</a:t>
            </a:r>
            <a:r>
              <a:rPr lang="en-US" b="1" u="sng" dirty="0"/>
              <a:t>Package-PersonAuthority-PersonInfo-Person-PersonAddresses-Address</a:t>
            </a:r>
            <a:r>
              <a:rPr lang="en-US" dirty="0"/>
              <a:t>) that </a:t>
            </a:r>
            <a:r>
              <a:rPr lang="en-US" b="1" u="sng" dirty="0" err="1"/>
              <a:t>AddrType</a:t>
            </a:r>
            <a:r>
              <a:rPr lang="en-US" dirty="0"/>
              <a:t>: "</a:t>
            </a:r>
            <a:r>
              <a:rPr lang="zh-TW" altLang="en-US" dirty="0"/>
              <a:t>籍貫</a:t>
            </a:r>
            <a:r>
              <a:rPr lang="en-US" altLang="zh-TW" dirty="0"/>
              <a:t>(</a:t>
            </a:r>
            <a:r>
              <a:rPr lang="zh-TW" altLang="en-US" dirty="0"/>
              <a:t>基本地址</a:t>
            </a:r>
            <a:r>
              <a:rPr lang="en-US" altLang="zh-TW" dirty="0"/>
              <a:t>)", </a:t>
            </a:r>
            <a:r>
              <a:rPr lang="en-US" dirty="0"/>
              <a:t>get the corresponding </a:t>
            </a:r>
            <a:r>
              <a:rPr lang="en-US" b="1" u="sng" dirty="0" err="1"/>
              <a:t>AddrName</a:t>
            </a:r>
            <a:r>
              <a:rPr lang="en-US" dirty="0"/>
              <a:t>.</a:t>
            </a:r>
          </a:p>
          <a:p>
            <a:pPr marL="0" indent="0">
              <a:buNone/>
            </a:pPr>
            <a:endParaRPr lang="en-US" dirty="0"/>
          </a:p>
          <a:p>
            <a:pPr marL="0" indent="0">
              <a:buNone/>
            </a:pPr>
            <a:r>
              <a:rPr lang="en-US" dirty="0"/>
              <a:t>The Address node in the CBDB API response might contain a single address element, in which case it is represented as a </a:t>
            </a:r>
            <a:r>
              <a:rPr lang="en-US" b="1" u="sng" dirty="0"/>
              <a:t>dictionary</a:t>
            </a:r>
            <a:r>
              <a:rPr lang="en-US" dirty="0"/>
              <a:t>, but it might also contain </a:t>
            </a:r>
            <a:r>
              <a:rPr lang="en-US" b="1" u="sng" dirty="0"/>
              <a:t>multiple address elements</a:t>
            </a:r>
            <a:r>
              <a:rPr lang="en-US" dirty="0"/>
              <a:t>, it is represented as a list of dictionaries.</a:t>
            </a:r>
          </a:p>
        </p:txBody>
      </p:sp>
    </p:spTree>
    <p:extLst>
      <p:ext uri="{BB962C8B-B14F-4D97-AF65-F5344CB8AC3E}">
        <p14:creationId xmlns:p14="http://schemas.microsoft.com/office/powerpoint/2010/main" val="713507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D99C1-3DA5-55B8-4675-F840F5612B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895BF7-1ADF-20F5-6268-9E23C279980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BF9F2FA-3A20-5E1C-7253-D39FFAC788B0}"/>
              </a:ext>
            </a:extLst>
          </p:cNvPr>
          <p:cNvPicPr>
            <a:picLocks noChangeAspect="1"/>
          </p:cNvPicPr>
          <p:nvPr/>
        </p:nvPicPr>
        <p:blipFill>
          <a:blip r:embed="rId2"/>
          <a:stretch>
            <a:fillRect/>
          </a:stretch>
        </p:blipFill>
        <p:spPr>
          <a:xfrm>
            <a:off x="183249" y="0"/>
            <a:ext cx="1182550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94CA36A-CA0B-F750-799C-29B8A36B997D}"/>
                  </a:ext>
                </a:extLst>
              </p14:cNvPr>
              <p14:cNvContentPartPr/>
              <p14:nvPr/>
            </p14:nvContentPartPr>
            <p14:xfrm>
              <a:off x="9609967" y="1359635"/>
              <a:ext cx="1721880" cy="12960"/>
            </p14:xfrm>
          </p:contentPart>
        </mc:Choice>
        <mc:Fallback xmlns="">
          <p:pic>
            <p:nvPicPr>
              <p:cNvPr id="6" name="Ink 5">
                <a:extLst>
                  <a:ext uri="{FF2B5EF4-FFF2-40B4-BE49-F238E27FC236}">
                    <a16:creationId xmlns:a16="http://schemas.microsoft.com/office/drawing/2014/main" id="{094CA36A-CA0B-F750-799C-29B8A36B997D}"/>
                  </a:ext>
                </a:extLst>
              </p:cNvPr>
              <p:cNvPicPr/>
              <p:nvPr/>
            </p:nvPicPr>
            <p:blipFill>
              <a:blip r:embed="rId4"/>
              <a:stretch>
                <a:fillRect/>
              </a:stretch>
            </p:blipFill>
            <p:spPr>
              <a:xfrm>
                <a:off x="9574327" y="1323635"/>
                <a:ext cx="17935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4B3F2EE-58B9-034B-57C2-9DD58E7A3CF0}"/>
                  </a:ext>
                </a:extLst>
              </p14:cNvPr>
              <p14:cNvContentPartPr/>
              <p14:nvPr/>
            </p14:nvContentPartPr>
            <p14:xfrm>
              <a:off x="6071887" y="1867200"/>
              <a:ext cx="1136160" cy="1032480"/>
            </p14:xfrm>
          </p:contentPart>
        </mc:Choice>
        <mc:Fallback xmlns="">
          <p:pic>
            <p:nvPicPr>
              <p:cNvPr id="7" name="Ink 6">
                <a:extLst>
                  <a:ext uri="{FF2B5EF4-FFF2-40B4-BE49-F238E27FC236}">
                    <a16:creationId xmlns:a16="http://schemas.microsoft.com/office/drawing/2014/main" id="{84B3F2EE-58B9-034B-57C2-9DD58E7A3CF0}"/>
                  </a:ext>
                </a:extLst>
              </p:cNvPr>
              <p:cNvPicPr/>
              <p:nvPr/>
            </p:nvPicPr>
            <p:blipFill>
              <a:blip r:embed="rId6"/>
              <a:stretch>
                <a:fillRect/>
              </a:stretch>
            </p:blipFill>
            <p:spPr>
              <a:xfrm>
                <a:off x="6035887" y="1831200"/>
                <a:ext cx="1207800" cy="1104120"/>
              </a:xfrm>
              <a:prstGeom prst="rect">
                <a:avLst/>
              </a:prstGeom>
            </p:spPr>
          </p:pic>
        </mc:Fallback>
      </mc:AlternateContent>
    </p:spTree>
    <p:extLst>
      <p:ext uri="{BB962C8B-B14F-4D97-AF65-F5344CB8AC3E}">
        <p14:creationId xmlns:p14="http://schemas.microsoft.com/office/powerpoint/2010/main" val="3288297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7FE36-57D2-E617-B181-C31ABA216283}"/>
              </a:ext>
            </a:extLst>
          </p:cNvPr>
          <p:cNvSpPr>
            <a:spLocks noGrp="1"/>
          </p:cNvSpPr>
          <p:nvPr>
            <p:ph type="title"/>
          </p:nvPr>
        </p:nvSpPr>
        <p:spPr/>
        <p:txBody>
          <a:bodyPr/>
          <a:lstStyle/>
          <a:p>
            <a:r>
              <a:rPr lang="en-US" dirty="0"/>
              <a:t>Prompt: Define Output Schema</a:t>
            </a:r>
          </a:p>
        </p:txBody>
      </p:sp>
      <p:sp>
        <p:nvSpPr>
          <p:cNvPr id="3" name="Content Placeholder 2">
            <a:extLst>
              <a:ext uri="{FF2B5EF4-FFF2-40B4-BE49-F238E27FC236}">
                <a16:creationId xmlns:a16="http://schemas.microsoft.com/office/drawing/2014/main" id="{8D98D2A8-4EAC-B82B-FAAD-47A29D04A1A3}"/>
              </a:ext>
            </a:extLst>
          </p:cNvPr>
          <p:cNvSpPr>
            <a:spLocks noGrp="1"/>
          </p:cNvSpPr>
          <p:nvPr>
            <p:ph idx="1"/>
          </p:nvPr>
        </p:nvSpPr>
        <p:spPr/>
        <p:txBody>
          <a:bodyPr/>
          <a:lstStyle/>
          <a:p>
            <a:pPr marL="0" indent="0">
              <a:buNone/>
            </a:pPr>
            <a:r>
              <a:rPr lang="en-US" sz="3200" dirty="0"/>
              <a:t>Put all the </a:t>
            </a:r>
            <a:r>
              <a:rPr lang="en-US" sz="3200" dirty="0" err="1"/>
              <a:t>personid</a:t>
            </a:r>
            <a:r>
              <a:rPr lang="en-US" sz="3200" dirty="0"/>
              <a:t> and </a:t>
            </a:r>
            <a:r>
              <a:rPr lang="en-US" sz="3200" dirty="0" err="1"/>
              <a:t>AddrName</a:t>
            </a:r>
            <a:r>
              <a:rPr lang="en-US" sz="3200" dirty="0"/>
              <a:t> together, and print it as</a:t>
            </a:r>
          </a:p>
          <a:p>
            <a:pPr marL="0" indent="0">
              <a:buNone/>
            </a:pPr>
            <a:r>
              <a:rPr lang="en-US" sz="3200" b="1" u="sng" dirty="0" err="1"/>
              <a:t>personid</a:t>
            </a:r>
            <a:r>
              <a:rPr lang="en-US" sz="3200" b="1" u="sng" dirty="0"/>
              <a:t>    </a:t>
            </a:r>
            <a:r>
              <a:rPr lang="en-US" sz="3200" b="1" u="sng" dirty="0" err="1"/>
              <a:t>AddrName</a:t>
            </a:r>
            <a:endParaRPr lang="en-US" sz="3200" b="1" u="sng" dirty="0"/>
          </a:p>
          <a:p>
            <a:endParaRPr lang="en-US" dirty="0"/>
          </a:p>
        </p:txBody>
      </p:sp>
    </p:spTree>
    <p:extLst>
      <p:ext uri="{BB962C8B-B14F-4D97-AF65-F5344CB8AC3E}">
        <p14:creationId xmlns:p14="http://schemas.microsoft.com/office/powerpoint/2010/main" val="20723228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F4DC1C-0F02-E34E-5861-E5EFECF1A692}"/>
              </a:ext>
            </a:extLst>
          </p:cNvPr>
          <p:cNvSpPr>
            <a:spLocks noGrp="1"/>
          </p:cNvSpPr>
          <p:nvPr>
            <p:ph idx="1"/>
          </p:nvPr>
        </p:nvSpPr>
        <p:spPr>
          <a:xfrm>
            <a:off x="2801471" y="313765"/>
            <a:ext cx="2263588" cy="5863198"/>
          </a:xfrm>
        </p:spPr>
        <p:txBody>
          <a:bodyPr>
            <a:normAutofit fontScale="70000" lnSpcReduction="20000"/>
          </a:bodyPr>
          <a:lstStyle/>
          <a:p>
            <a:pPr marL="0" indent="0">
              <a:buNone/>
            </a:pPr>
            <a:r>
              <a:rPr lang="en-US" altLang="zh-TW" dirty="0"/>
              <a:t>89      </a:t>
            </a:r>
            <a:r>
              <a:rPr lang="zh-TW" altLang="en-US" dirty="0"/>
              <a:t>餘姚</a:t>
            </a:r>
          </a:p>
          <a:p>
            <a:pPr marL="0" indent="0">
              <a:buNone/>
            </a:pPr>
            <a:r>
              <a:rPr lang="en-US" altLang="zh-TW" dirty="0"/>
              <a:t>170     </a:t>
            </a:r>
            <a:r>
              <a:rPr lang="zh-TW" altLang="en-US" dirty="0"/>
              <a:t>山陰</a:t>
            </a:r>
          </a:p>
          <a:p>
            <a:pPr marL="0" indent="0">
              <a:buNone/>
            </a:pPr>
            <a:r>
              <a:rPr lang="en-US" altLang="zh-TW" dirty="0"/>
              <a:t>340     </a:t>
            </a:r>
            <a:r>
              <a:rPr lang="zh-TW" altLang="en-US" dirty="0"/>
              <a:t>會稽</a:t>
            </a:r>
          </a:p>
          <a:p>
            <a:pPr marL="0" indent="0">
              <a:buNone/>
            </a:pPr>
            <a:r>
              <a:rPr lang="en-US" altLang="zh-TW" dirty="0"/>
              <a:t>400     </a:t>
            </a:r>
            <a:r>
              <a:rPr lang="zh-TW" altLang="en-US" dirty="0"/>
              <a:t>上虞</a:t>
            </a:r>
          </a:p>
          <a:p>
            <a:pPr marL="0" indent="0">
              <a:buNone/>
            </a:pPr>
            <a:r>
              <a:rPr lang="en-US" altLang="zh-TW" dirty="0"/>
              <a:t>622     </a:t>
            </a:r>
            <a:r>
              <a:rPr lang="zh-TW" altLang="en-US" dirty="0"/>
              <a:t>山陰</a:t>
            </a:r>
          </a:p>
          <a:p>
            <a:pPr marL="0" indent="0">
              <a:buNone/>
            </a:pPr>
            <a:r>
              <a:rPr lang="en-US" altLang="zh-TW" dirty="0"/>
              <a:t>624     </a:t>
            </a:r>
            <a:r>
              <a:rPr lang="zh-TW" altLang="en-US" dirty="0"/>
              <a:t>山陰</a:t>
            </a:r>
          </a:p>
          <a:p>
            <a:pPr marL="0" indent="0">
              <a:buNone/>
            </a:pPr>
            <a:r>
              <a:rPr lang="en-US" altLang="zh-TW" dirty="0"/>
              <a:t>646     </a:t>
            </a:r>
            <a:r>
              <a:rPr lang="zh-TW" altLang="en-US" dirty="0"/>
              <a:t>會稽</a:t>
            </a:r>
          </a:p>
          <a:p>
            <a:pPr marL="0" indent="0">
              <a:buNone/>
            </a:pPr>
            <a:r>
              <a:rPr lang="en-US" altLang="zh-TW" dirty="0"/>
              <a:t>647     </a:t>
            </a:r>
            <a:r>
              <a:rPr lang="zh-TW" altLang="en-US" dirty="0"/>
              <a:t>會稽</a:t>
            </a:r>
          </a:p>
          <a:p>
            <a:pPr marL="0" indent="0">
              <a:buNone/>
            </a:pPr>
            <a:r>
              <a:rPr lang="en-US" altLang="zh-TW" dirty="0"/>
              <a:t>935     </a:t>
            </a:r>
            <a:r>
              <a:rPr lang="zh-TW" altLang="en-US" dirty="0"/>
              <a:t>餘姚</a:t>
            </a:r>
          </a:p>
          <a:p>
            <a:pPr marL="0" indent="0">
              <a:buNone/>
            </a:pPr>
            <a:r>
              <a:rPr lang="en-US" altLang="zh-TW" dirty="0"/>
              <a:t>936     </a:t>
            </a:r>
            <a:r>
              <a:rPr lang="zh-TW" altLang="en-US" dirty="0"/>
              <a:t>蕭山</a:t>
            </a:r>
          </a:p>
          <a:p>
            <a:pPr marL="0" indent="0">
              <a:buNone/>
            </a:pPr>
            <a:r>
              <a:rPr lang="en-US" altLang="zh-TW" dirty="0"/>
              <a:t>937     </a:t>
            </a:r>
            <a:r>
              <a:rPr lang="zh-TW" altLang="en-US" dirty="0"/>
              <a:t>會稽</a:t>
            </a:r>
          </a:p>
          <a:p>
            <a:pPr marL="0" indent="0">
              <a:buNone/>
            </a:pPr>
            <a:r>
              <a:rPr lang="en-US" altLang="zh-TW" dirty="0"/>
              <a:t>1474    </a:t>
            </a:r>
            <a:r>
              <a:rPr lang="zh-TW" altLang="en-US" dirty="0"/>
              <a:t>新昌</a:t>
            </a:r>
          </a:p>
          <a:p>
            <a:pPr marL="0" indent="0">
              <a:buNone/>
            </a:pPr>
            <a:r>
              <a:rPr lang="en-US" altLang="zh-TW" dirty="0"/>
              <a:t>1692    </a:t>
            </a:r>
            <a:r>
              <a:rPr lang="zh-TW" altLang="en-US" dirty="0"/>
              <a:t>山陰</a:t>
            </a:r>
          </a:p>
          <a:p>
            <a:pPr marL="0" indent="0">
              <a:buNone/>
            </a:pPr>
            <a:r>
              <a:rPr lang="en-US" altLang="zh-TW" dirty="0"/>
              <a:t>2043    </a:t>
            </a:r>
            <a:r>
              <a:rPr lang="zh-TW" altLang="en-US" dirty="0"/>
              <a:t>嵊縣</a:t>
            </a:r>
          </a:p>
          <a:p>
            <a:pPr marL="0" indent="0">
              <a:buNone/>
            </a:pPr>
            <a:r>
              <a:rPr lang="en-US" altLang="zh-TW" dirty="0"/>
              <a:t>1285    </a:t>
            </a:r>
            <a:r>
              <a:rPr lang="zh-TW" altLang="en-US" dirty="0"/>
              <a:t>山陰</a:t>
            </a:r>
          </a:p>
          <a:p>
            <a:pPr marL="0" indent="0">
              <a:buNone/>
            </a:pPr>
            <a:r>
              <a:rPr lang="en-US" altLang="zh-TW" dirty="0"/>
              <a:t>1286    </a:t>
            </a:r>
            <a:r>
              <a:rPr lang="zh-TW" altLang="en-US" dirty="0"/>
              <a:t>山陰</a:t>
            </a:r>
          </a:p>
          <a:p>
            <a:pPr marL="0" indent="0">
              <a:buNone/>
            </a:pPr>
            <a:r>
              <a:rPr lang="en-US" altLang="zh-TW" dirty="0"/>
              <a:t>1288    </a:t>
            </a:r>
            <a:r>
              <a:rPr lang="zh-TW" altLang="en-US" dirty="0"/>
              <a:t>山陰</a:t>
            </a:r>
            <a:endParaRPr lang="en-US" dirty="0"/>
          </a:p>
        </p:txBody>
      </p:sp>
      <p:pic>
        <p:nvPicPr>
          <p:cNvPr id="5" name="Picture 4">
            <a:extLst>
              <a:ext uri="{FF2B5EF4-FFF2-40B4-BE49-F238E27FC236}">
                <a16:creationId xmlns:a16="http://schemas.microsoft.com/office/drawing/2014/main" id="{CED89B0B-DF88-E944-C0ED-A29FA71D9348}"/>
              </a:ext>
            </a:extLst>
          </p:cNvPr>
          <p:cNvPicPr>
            <a:picLocks noChangeAspect="1"/>
          </p:cNvPicPr>
          <p:nvPr/>
        </p:nvPicPr>
        <p:blipFill rotWithShape="1">
          <a:blip r:embed="rId2"/>
          <a:srcRect t="3942" r="47565"/>
          <a:stretch/>
        </p:blipFill>
        <p:spPr>
          <a:xfrm>
            <a:off x="5513206" y="313765"/>
            <a:ext cx="2665933" cy="5755341"/>
          </a:xfrm>
          <a:prstGeom prst="rect">
            <a:avLst/>
          </a:prstGeom>
        </p:spPr>
      </p:pic>
    </p:spTree>
    <p:extLst>
      <p:ext uri="{BB962C8B-B14F-4D97-AF65-F5344CB8AC3E}">
        <p14:creationId xmlns:p14="http://schemas.microsoft.com/office/powerpoint/2010/main" val="34065373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0B72-8009-FB00-0371-DF850314DB4E}"/>
              </a:ext>
            </a:extLst>
          </p:cNvPr>
          <p:cNvSpPr>
            <a:spLocks noGrp="1"/>
          </p:cNvSpPr>
          <p:nvPr>
            <p:ph type="title"/>
          </p:nvPr>
        </p:nvSpPr>
        <p:spPr/>
        <p:txBody>
          <a:bodyPr/>
          <a:lstStyle/>
          <a:p>
            <a:r>
              <a:rPr lang="en-US" dirty="0"/>
              <a:t>Remove ID Column</a:t>
            </a:r>
          </a:p>
        </p:txBody>
      </p:sp>
      <p:sp>
        <p:nvSpPr>
          <p:cNvPr id="3" name="Content Placeholder 2">
            <a:extLst>
              <a:ext uri="{FF2B5EF4-FFF2-40B4-BE49-F238E27FC236}">
                <a16:creationId xmlns:a16="http://schemas.microsoft.com/office/drawing/2014/main" id="{33740ED5-9096-3ADE-93F8-3E9D0CD10EB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1F9019C-EF4D-7289-EF68-16C08F58B041}"/>
              </a:ext>
            </a:extLst>
          </p:cNvPr>
          <p:cNvPicPr>
            <a:picLocks noChangeAspect="1"/>
          </p:cNvPicPr>
          <p:nvPr/>
        </p:nvPicPr>
        <p:blipFill rotWithShape="1">
          <a:blip r:embed="rId2"/>
          <a:srcRect t="7831" r="47565"/>
          <a:stretch/>
        </p:blipFill>
        <p:spPr>
          <a:xfrm>
            <a:off x="838200" y="1335649"/>
            <a:ext cx="2665933" cy="5522351"/>
          </a:xfrm>
          <a:prstGeom prst="rect">
            <a:avLst/>
          </a:prstGeom>
        </p:spPr>
      </p:pic>
      <p:pic>
        <p:nvPicPr>
          <p:cNvPr id="5" name="Picture 4">
            <a:extLst>
              <a:ext uri="{FF2B5EF4-FFF2-40B4-BE49-F238E27FC236}">
                <a16:creationId xmlns:a16="http://schemas.microsoft.com/office/drawing/2014/main" id="{D8E18026-C020-8DC8-4785-DF0373035980}"/>
              </a:ext>
            </a:extLst>
          </p:cNvPr>
          <p:cNvPicPr>
            <a:picLocks noChangeAspect="1"/>
          </p:cNvPicPr>
          <p:nvPr/>
        </p:nvPicPr>
        <p:blipFill rotWithShape="1">
          <a:blip r:embed="rId2"/>
          <a:srcRect l="15758" t="7831" r="59557"/>
          <a:stretch/>
        </p:blipFill>
        <p:spPr>
          <a:xfrm>
            <a:off x="5840316" y="1335648"/>
            <a:ext cx="1255059" cy="5522351"/>
          </a:xfrm>
          <a:prstGeom prst="rect">
            <a:avLst/>
          </a:prstGeom>
        </p:spPr>
      </p:pic>
      <p:sp>
        <p:nvSpPr>
          <p:cNvPr id="6" name="Arrow: Right 5">
            <a:extLst>
              <a:ext uri="{FF2B5EF4-FFF2-40B4-BE49-F238E27FC236}">
                <a16:creationId xmlns:a16="http://schemas.microsoft.com/office/drawing/2014/main" id="{E4846AE9-80C3-2F0C-1376-7C517B9A73E5}"/>
              </a:ext>
            </a:extLst>
          </p:cNvPr>
          <p:cNvSpPr/>
          <p:nvPr/>
        </p:nvSpPr>
        <p:spPr>
          <a:xfrm>
            <a:off x="3504133" y="3347779"/>
            <a:ext cx="2336183" cy="89554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0221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7C9B43-1B24-80CE-0B6E-95542D9FD9B2}"/>
              </a:ext>
            </a:extLst>
          </p:cNvPr>
          <p:cNvSpPr>
            <a:spLocks noGrp="1"/>
          </p:cNvSpPr>
          <p:nvPr>
            <p:ph idx="1"/>
          </p:nvPr>
        </p:nvSpPr>
        <p:spPr>
          <a:xfrm>
            <a:off x="838200" y="475129"/>
            <a:ext cx="10515600" cy="5701834"/>
          </a:xfrm>
        </p:spPr>
        <p:txBody>
          <a:bodyPr>
            <a:normAutofit/>
          </a:bodyPr>
          <a:lstStyle/>
          <a:p>
            <a:pPr marL="0" indent="0">
              <a:buNone/>
            </a:pPr>
            <a:r>
              <a:rPr lang="en-US" sz="2400" dirty="0"/>
              <a:t>https://github.com/fccsdigitalchina/generative_ai_east_asian_studies/blob/main/GIS/Viz_cbdb_biographical_addresses/2_prompt_2_remove_column.txt</a:t>
            </a:r>
          </a:p>
        </p:txBody>
      </p:sp>
      <p:pic>
        <p:nvPicPr>
          <p:cNvPr id="7" name="Picture 6">
            <a:extLst>
              <a:ext uri="{FF2B5EF4-FFF2-40B4-BE49-F238E27FC236}">
                <a16:creationId xmlns:a16="http://schemas.microsoft.com/office/drawing/2014/main" id="{291BC086-7191-529E-061B-209866D616B3}"/>
              </a:ext>
            </a:extLst>
          </p:cNvPr>
          <p:cNvPicPr>
            <a:picLocks noChangeAspect="1"/>
          </p:cNvPicPr>
          <p:nvPr/>
        </p:nvPicPr>
        <p:blipFill>
          <a:blip r:embed="rId2"/>
          <a:stretch>
            <a:fillRect/>
          </a:stretch>
        </p:blipFill>
        <p:spPr>
          <a:xfrm>
            <a:off x="3602659" y="1286554"/>
            <a:ext cx="4986681" cy="5314958"/>
          </a:xfrm>
          <a:prstGeom prst="rect">
            <a:avLst/>
          </a:prstGeom>
        </p:spPr>
      </p:pic>
    </p:spTree>
    <p:extLst>
      <p:ext uri="{BB962C8B-B14F-4D97-AF65-F5344CB8AC3E}">
        <p14:creationId xmlns:p14="http://schemas.microsoft.com/office/powerpoint/2010/main" val="965481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C50E-4A09-ED91-9952-D2660F884F59}"/>
              </a:ext>
            </a:extLst>
          </p:cNvPr>
          <p:cNvSpPr>
            <a:spLocks noGrp="1"/>
          </p:cNvSpPr>
          <p:nvPr>
            <p:ph type="title"/>
          </p:nvPr>
        </p:nvSpPr>
        <p:spPr/>
        <p:txBody>
          <a:bodyPr/>
          <a:lstStyle/>
          <a:p>
            <a:r>
              <a:rPr lang="en-US" dirty="0"/>
              <a:t>Prompt</a:t>
            </a:r>
          </a:p>
        </p:txBody>
      </p:sp>
      <p:sp>
        <p:nvSpPr>
          <p:cNvPr id="3" name="Content Placeholder 2">
            <a:extLst>
              <a:ext uri="{FF2B5EF4-FFF2-40B4-BE49-F238E27FC236}">
                <a16:creationId xmlns:a16="http://schemas.microsoft.com/office/drawing/2014/main" id="{69B64028-93BA-AB34-FE76-4A9C2A98B735}"/>
              </a:ext>
            </a:extLst>
          </p:cNvPr>
          <p:cNvSpPr>
            <a:spLocks noGrp="1"/>
          </p:cNvSpPr>
          <p:nvPr>
            <p:ph idx="1"/>
          </p:nvPr>
        </p:nvSpPr>
        <p:spPr/>
        <p:txBody>
          <a:bodyPr>
            <a:normAutofit/>
          </a:bodyPr>
          <a:lstStyle/>
          <a:p>
            <a:pPr marL="0" indent="0">
              <a:buNone/>
            </a:pPr>
            <a:r>
              <a:rPr lang="en-US" sz="3600" dirty="0"/>
              <a:t>I have a table with 2 columns with header. Can you output a table without a header (</a:t>
            </a:r>
            <a:r>
              <a:rPr lang="en-US" sz="3600" b="1" u="sng" dirty="0"/>
              <a:t>don't output codes</a:t>
            </a:r>
            <a:r>
              <a:rPr lang="en-US" sz="3600" dirty="0"/>
              <a:t> for programming language) that only include the </a:t>
            </a:r>
            <a:r>
              <a:rPr lang="en-US" sz="3600" dirty="0" err="1"/>
              <a:t>AddrName</a:t>
            </a:r>
            <a:r>
              <a:rPr lang="en-US" sz="3600" dirty="0"/>
              <a:t> column</a:t>
            </a:r>
          </a:p>
          <a:p>
            <a:pPr marL="0" indent="0">
              <a:buNone/>
            </a:pPr>
            <a:endParaRPr lang="en-US" sz="3600" dirty="0"/>
          </a:p>
          <a:p>
            <a:pPr marL="0" indent="0">
              <a:buNone/>
            </a:pPr>
            <a:r>
              <a:rPr lang="en-US" sz="3600" dirty="0" err="1"/>
              <a:t>personid</a:t>
            </a:r>
            <a:r>
              <a:rPr lang="en-US" sz="3600" dirty="0"/>
              <a:t>        </a:t>
            </a:r>
            <a:r>
              <a:rPr lang="en-US" sz="3600" dirty="0" err="1"/>
              <a:t>AddrName</a:t>
            </a:r>
            <a:endParaRPr lang="en-US" sz="3600" dirty="0"/>
          </a:p>
        </p:txBody>
      </p:sp>
    </p:spTree>
    <p:extLst>
      <p:ext uri="{BB962C8B-B14F-4D97-AF65-F5344CB8AC3E}">
        <p14:creationId xmlns:p14="http://schemas.microsoft.com/office/powerpoint/2010/main" val="13212866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711961-D790-775D-89DB-1C8850078896}"/>
              </a:ext>
            </a:extLst>
          </p:cNvPr>
          <p:cNvSpPr>
            <a:spLocks noGrp="1"/>
          </p:cNvSpPr>
          <p:nvPr>
            <p:ph type="title"/>
          </p:nvPr>
        </p:nvSpPr>
        <p:spPr/>
        <p:txBody>
          <a:bodyPr/>
          <a:lstStyle/>
          <a:p>
            <a:r>
              <a:rPr lang="en-US" dirty="0"/>
              <a:t>Geocoding</a:t>
            </a:r>
          </a:p>
        </p:txBody>
      </p:sp>
      <p:sp>
        <p:nvSpPr>
          <p:cNvPr id="5" name="Text Placeholder 4">
            <a:extLst>
              <a:ext uri="{FF2B5EF4-FFF2-40B4-BE49-F238E27FC236}">
                <a16:creationId xmlns:a16="http://schemas.microsoft.com/office/drawing/2014/main" id="{95E8CFCA-9016-FA06-AC00-259E971B97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854373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499BA4-4A90-A985-96CA-5A4B78F8340C}"/>
              </a:ext>
            </a:extLst>
          </p:cNvPr>
          <p:cNvSpPr>
            <a:spLocks noGrp="1"/>
          </p:cNvSpPr>
          <p:nvPr>
            <p:ph idx="1"/>
          </p:nvPr>
        </p:nvSpPr>
        <p:spPr>
          <a:xfrm>
            <a:off x="838200" y="726141"/>
            <a:ext cx="10515600" cy="5450822"/>
          </a:xfrm>
        </p:spPr>
        <p:txBody>
          <a:bodyPr>
            <a:normAutofit/>
          </a:bodyPr>
          <a:lstStyle/>
          <a:p>
            <a:pPr marL="0" indent="0">
              <a:buNone/>
            </a:pPr>
            <a:r>
              <a:rPr lang="en-US" sz="2400" dirty="0"/>
              <a:t>https://github.com/fccsdigitalchina/generative_ai_east_asian_studies/blob/main/GIS/Viz_cbdb_biographical_addresses/2_prompt_3_geocoding.txt</a:t>
            </a:r>
          </a:p>
        </p:txBody>
      </p:sp>
      <p:pic>
        <p:nvPicPr>
          <p:cNvPr id="5" name="Picture 4">
            <a:extLst>
              <a:ext uri="{FF2B5EF4-FFF2-40B4-BE49-F238E27FC236}">
                <a16:creationId xmlns:a16="http://schemas.microsoft.com/office/drawing/2014/main" id="{4C74F802-6778-DD41-FE98-A352F8427EBC}"/>
              </a:ext>
            </a:extLst>
          </p:cNvPr>
          <p:cNvPicPr>
            <a:picLocks noChangeAspect="1"/>
          </p:cNvPicPr>
          <p:nvPr/>
        </p:nvPicPr>
        <p:blipFill>
          <a:blip r:embed="rId2"/>
          <a:stretch>
            <a:fillRect/>
          </a:stretch>
        </p:blipFill>
        <p:spPr>
          <a:xfrm>
            <a:off x="966814" y="1610608"/>
            <a:ext cx="10258372" cy="4139742"/>
          </a:xfrm>
          <a:prstGeom prst="rect">
            <a:avLst/>
          </a:prstGeom>
        </p:spPr>
      </p:pic>
    </p:spTree>
    <p:extLst>
      <p:ext uri="{BB962C8B-B14F-4D97-AF65-F5344CB8AC3E}">
        <p14:creationId xmlns:p14="http://schemas.microsoft.com/office/powerpoint/2010/main" val="36477675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07A9F-F94D-78E0-951C-28E77EDBA05C}"/>
              </a:ext>
            </a:extLst>
          </p:cNvPr>
          <p:cNvSpPr>
            <a:spLocks noGrp="1"/>
          </p:cNvSpPr>
          <p:nvPr>
            <p:ph type="title"/>
          </p:nvPr>
        </p:nvSpPr>
        <p:spPr/>
        <p:txBody>
          <a:bodyPr/>
          <a:lstStyle/>
          <a:p>
            <a:r>
              <a:rPr lang="en-US" altLang="zh-CN" dirty="0"/>
              <a:t>Prompt: Define Input and Output</a:t>
            </a:r>
            <a:endParaRPr lang="en-US" dirty="0"/>
          </a:p>
        </p:txBody>
      </p:sp>
      <p:sp>
        <p:nvSpPr>
          <p:cNvPr id="3" name="Content Placeholder 2">
            <a:extLst>
              <a:ext uri="{FF2B5EF4-FFF2-40B4-BE49-F238E27FC236}">
                <a16:creationId xmlns:a16="http://schemas.microsoft.com/office/drawing/2014/main" id="{9E1B9AFE-DC20-6B09-A1D2-079BC003C687}"/>
              </a:ext>
            </a:extLst>
          </p:cNvPr>
          <p:cNvSpPr>
            <a:spLocks noGrp="1"/>
          </p:cNvSpPr>
          <p:nvPr>
            <p:ph idx="1"/>
          </p:nvPr>
        </p:nvSpPr>
        <p:spPr/>
        <p:txBody>
          <a:bodyPr>
            <a:normAutofit/>
          </a:bodyPr>
          <a:lstStyle/>
          <a:p>
            <a:pPr marL="0" indent="0">
              <a:buNone/>
            </a:pPr>
            <a:r>
              <a:rPr lang="en-US" dirty="0"/>
              <a:t>This is the list of </a:t>
            </a:r>
            <a:r>
              <a:rPr lang="en-US" b="1" u="sng" dirty="0"/>
              <a:t>Zhejiang addresses </a:t>
            </a:r>
            <a:r>
              <a:rPr lang="en-US" dirty="0"/>
              <a:t>in </a:t>
            </a:r>
            <a:r>
              <a:rPr lang="en-US" b="1" u="sng" dirty="0"/>
              <a:t>historical Chinese studies</a:t>
            </a:r>
            <a:r>
              <a:rPr lang="en-US" dirty="0"/>
              <a:t>. Can you give me the </a:t>
            </a:r>
            <a:r>
              <a:rPr lang="en-US" b="1" u="sng" dirty="0"/>
              <a:t>approximate information </a:t>
            </a:r>
            <a:r>
              <a:rPr lang="en-US" dirty="0"/>
              <a:t>for each address, </a:t>
            </a:r>
            <a:r>
              <a:rPr lang="en-US" b="1" u="sng" dirty="0"/>
              <a:t>and count how many times an address appeared </a:t>
            </a:r>
            <a:r>
              <a:rPr lang="en-US" dirty="0"/>
              <a:t>in the list below:</a:t>
            </a:r>
          </a:p>
          <a:p>
            <a:pPr marL="0" indent="0">
              <a:buNone/>
            </a:pPr>
            <a:endParaRPr lang="en-US" dirty="0"/>
          </a:p>
          <a:p>
            <a:pPr marL="0" indent="0">
              <a:buNone/>
            </a:pPr>
            <a:r>
              <a:rPr lang="en-US" dirty="0"/>
              <a:t>[Address list]</a:t>
            </a:r>
          </a:p>
          <a:p>
            <a:pPr marL="0" indent="0">
              <a:buNone/>
            </a:pPr>
            <a:endParaRPr lang="en-US" dirty="0"/>
          </a:p>
          <a:p>
            <a:pPr marL="0" indent="0">
              <a:buNone/>
            </a:pPr>
            <a:r>
              <a:rPr lang="en-US" dirty="0"/>
              <a:t>The output should be a table like this:</a:t>
            </a:r>
          </a:p>
          <a:p>
            <a:pPr marL="0" indent="0">
              <a:buNone/>
            </a:pPr>
            <a:r>
              <a:rPr lang="en-US" dirty="0"/>
              <a:t>id, name, </a:t>
            </a:r>
            <a:r>
              <a:rPr lang="en-US" b="1" u="sng" dirty="0"/>
              <a:t>x, y, count</a:t>
            </a:r>
          </a:p>
          <a:p>
            <a:pPr marL="0" indent="0">
              <a:buNone/>
            </a:pPr>
            <a:endParaRPr lang="en-US" dirty="0"/>
          </a:p>
        </p:txBody>
      </p:sp>
    </p:spTree>
    <p:extLst>
      <p:ext uri="{BB962C8B-B14F-4D97-AF65-F5344CB8AC3E}">
        <p14:creationId xmlns:p14="http://schemas.microsoft.com/office/powerpoint/2010/main" val="25469007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5B60-40A0-F7E6-9B20-874365A2C1A6}"/>
              </a:ext>
            </a:extLst>
          </p:cNvPr>
          <p:cNvSpPr>
            <a:spLocks noGrp="1"/>
          </p:cNvSpPr>
          <p:nvPr>
            <p:ph type="title"/>
          </p:nvPr>
        </p:nvSpPr>
        <p:spPr/>
        <p:txBody>
          <a:bodyPr/>
          <a:lstStyle/>
          <a:p>
            <a:r>
              <a:rPr lang="en-US" altLang="zh-CN" dirty="0"/>
              <a:t>Prompt: For Geocoding</a:t>
            </a:r>
            <a:endParaRPr lang="en-US" dirty="0"/>
          </a:p>
        </p:txBody>
      </p:sp>
      <p:sp>
        <p:nvSpPr>
          <p:cNvPr id="3" name="Content Placeholder 2">
            <a:extLst>
              <a:ext uri="{FF2B5EF4-FFF2-40B4-BE49-F238E27FC236}">
                <a16:creationId xmlns:a16="http://schemas.microsoft.com/office/drawing/2014/main" id="{93ED0267-6E69-6F4F-B351-CE24A6AFE775}"/>
              </a:ext>
            </a:extLst>
          </p:cNvPr>
          <p:cNvSpPr>
            <a:spLocks noGrp="1"/>
          </p:cNvSpPr>
          <p:nvPr>
            <p:ph idx="1"/>
          </p:nvPr>
        </p:nvSpPr>
        <p:spPr/>
        <p:txBody>
          <a:bodyPr>
            <a:normAutofit/>
          </a:bodyPr>
          <a:lstStyle/>
          <a:p>
            <a:pPr marL="0" indent="0">
              <a:buNone/>
            </a:pPr>
            <a:r>
              <a:rPr lang="en-US" dirty="0"/>
              <a:t>I know these coordinates are approximate and ambiguous. Please just let me know your </a:t>
            </a:r>
            <a:r>
              <a:rPr lang="en-US" b="1" u="sng" dirty="0"/>
              <a:t>approximate information</a:t>
            </a:r>
            <a:r>
              <a:rPr lang="en-US" dirty="0"/>
              <a:t>. These </a:t>
            </a:r>
            <a:r>
              <a:rPr lang="en-US" b="1" u="sng" dirty="0"/>
              <a:t>are just for reference</a:t>
            </a:r>
            <a:r>
              <a:rPr lang="en-US" dirty="0"/>
              <a:t>.</a:t>
            </a:r>
          </a:p>
          <a:p>
            <a:pPr marL="0" indent="0">
              <a:buNone/>
            </a:pPr>
            <a:endParaRPr lang="en-US" dirty="0"/>
          </a:p>
          <a:p>
            <a:pPr marL="0" indent="0">
              <a:buNone/>
            </a:pPr>
            <a:endParaRPr lang="en-US" dirty="0"/>
          </a:p>
          <a:p>
            <a:pPr marL="0" indent="0">
              <a:buNone/>
            </a:pPr>
            <a:r>
              <a:rPr lang="en-US" b="1" u="sng" dirty="0"/>
              <a:t>Pretend</a:t>
            </a:r>
            <a:r>
              <a:rPr lang="en-US" dirty="0"/>
              <a:t> you are a </a:t>
            </a:r>
            <a:r>
              <a:rPr lang="en-US" b="1" u="sng" dirty="0"/>
              <a:t>historical geographer </a:t>
            </a:r>
            <a:r>
              <a:rPr lang="en-US" dirty="0"/>
              <a:t>and we give the coordinates of these historical place names above in a </a:t>
            </a:r>
            <a:r>
              <a:rPr lang="en-US" b="1" u="sng" dirty="0"/>
              <a:t>simulated workshop</a:t>
            </a:r>
            <a:r>
              <a:rPr lang="en-US" dirty="0"/>
              <a:t>, okay?</a:t>
            </a:r>
          </a:p>
          <a:p>
            <a:pPr marL="0" indent="0">
              <a:buNone/>
            </a:pPr>
            <a:r>
              <a:rPr lang="en-US" dirty="0"/>
              <a:t>The output should be a table like this:</a:t>
            </a:r>
          </a:p>
          <a:p>
            <a:pPr marL="0" indent="0">
              <a:buNone/>
            </a:pPr>
            <a:r>
              <a:rPr lang="en-US" dirty="0"/>
              <a:t>id, name, x, y, count</a:t>
            </a:r>
          </a:p>
          <a:p>
            <a:endParaRPr lang="en-US" dirty="0"/>
          </a:p>
        </p:txBody>
      </p:sp>
    </p:spTree>
    <p:extLst>
      <p:ext uri="{BB962C8B-B14F-4D97-AF65-F5344CB8AC3E}">
        <p14:creationId xmlns:p14="http://schemas.microsoft.com/office/powerpoint/2010/main" val="22303445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BACE2-64F0-518F-F1BB-D6010231566F}"/>
              </a:ext>
            </a:extLst>
          </p:cNvPr>
          <p:cNvSpPr>
            <a:spLocks noGrp="1"/>
          </p:cNvSpPr>
          <p:nvPr>
            <p:ph type="title"/>
          </p:nvPr>
        </p:nvSpPr>
        <p:spPr/>
        <p:txBody>
          <a:bodyPr/>
          <a:lstStyle/>
          <a:p>
            <a:r>
              <a:rPr lang="en-US" dirty="0"/>
              <a:t>Visualize </a:t>
            </a:r>
            <a:r>
              <a:rPr lang="en-US" altLang="zh-CN" dirty="0"/>
              <a:t>Addresses by Google Earth</a:t>
            </a:r>
            <a:endParaRPr lang="en-US" dirty="0"/>
          </a:p>
        </p:txBody>
      </p:sp>
      <p:sp>
        <p:nvSpPr>
          <p:cNvPr id="3" name="Content Placeholder 2">
            <a:extLst>
              <a:ext uri="{FF2B5EF4-FFF2-40B4-BE49-F238E27FC236}">
                <a16:creationId xmlns:a16="http://schemas.microsoft.com/office/drawing/2014/main" id="{F66D9369-2C8C-CB4E-C558-CDB02D5BBF33}"/>
              </a:ext>
            </a:extLst>
          </p:cNvPr>
          <p:cNvSpPr>
            <a:spLocks noGrp="1"/>
          </p:cNvSpPr>
          <p:nvPr>
            <p:ph idx="1"/>
          </p:nvPr>
        </p:nvSpPr>
        <p:spPr/>
        <p:txBody>
          <a:bodyPr/>
          <a:lstStyle/>
          <a:p>
            <a:pPr marL="0" indent="0">
              <a:buNone/>
            </a:pPr>
            <a:r>
              <a:rPr lang="en-US" dirty="0"/>
              <a:t>Put the information from the list above into a schema like this with count information:&lt;?</a:t>
            </a:r>
            <a:r>
              <a:rPr lang="en-US" b="1" u="sng" dirty="0">
                <a:highlight>
                  <a:srgbClr val="00FF00"/>
                </a:highlight>
              </a:rPr>
              <a:t>xml</a:t>
            </a:r>
            <a:r>
              <a:rPr lang="en-US" b="1" u="sng" dirty="0"/>
              <a:t> </a:t>
            </a:r>
            <a:r>
              <a:rPr lang="en-US" dirty="0"/>
              <a:t>version="1.0" encoding="UTF-8"?&gt;</a:t>
            </a:r>
          </a:p>
          <a:p>
            <a:pPr marL="0" indent="0">
              <a:buNone/>
            </a:pPr>
            <a:r>
              <a:rPr lang="en-US" dirty="0"/>
              <a:t>&lt;</a:t>
            </a:r>
            <a:r>
              <a:rPr lang="en-US" b="1" u="sng" dirty="0" err="1">
                <a:highlight>
                  <a:srgbClr val="00FF00"/>
                </a:highlight>
              </a:rPr>
              <a:t>kml</a:t>
            </a:r>
            <a:r>
              <a:rPr lang="en-US" dirty="0"/>
              <a:t> </a:t>
            </a:r>
            <a:r>
              <a:rPr lang="en-US" dirty="0" err="1"/>
              <a:t>xmlns</a:t>
            </a:r>
            <a:r>
              <a:rPr lang="en-US" dirty="0"/>
              <a:t>="http://www.opengis.net/kml/2.2"&gt;&lt;/</a:t>
            </a:r>
            <a:r>
              <a:rPr lang="en-US" b="1" u="sng" dirty="0">
                <a:highlight>
                  <a:srgbClr val="00FF00"/>
                </a:highlight>
              </a:rPr>
              <a:t>kml</a:t>
            </a:r>
            <a:r>
              <a:rPr lang="en-US" dirty="0"/>
              <a:t>&gt;</a:t>
            </a:r>
          </a:p>
        </p:txBody>
      </p:sp>
    </p:spTree>
    <p:extLst>
      <p:ext uri="{BB962C8B-B14F-4D97-AF65-F5344CB8AC3E}">
        <p14:creationId xmlns:p14="http://schemas.microsoft.com/office/powerpoint/2010/main" val="1206061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F9E8-7AAC-7369-7ACC-C9B03B567596}"/>
              </a:ext>
            </a:extLst>
          </p:cNvPr>
          <p:cNvSpPr>
            <a:spLocks noGrp="1"/>
          </p:cNvSpPr>
          <p:nvPr>
            <p:ph type="title"/>
          </p:nvPr>
        </p:nvSpPr>
        <p:spPr/>
        <p:txBody>
          <a:bodyPr/>
          <a:lstStyle/>
          <a:p>
            <a:r>
              <a:rPr lang="en-US" b="1" dirty="0"/>
              <a:t>Reviews on AI Summarizations </a:t>
            </a:r>
            <a:r>
              <a:rPr lang="en-US" dirty="0"/>
              <a:t>(Blind Test)</a:t>
            </a:r>
          </a:p>
        </p:txBody>
      </p:sp>
      <p:sp>
        <p:nvSpPr>
          <p:cNvPr id="3" name="Content Placeholder 2">
            <a:extLst>
              <a:ext uri="{FF2B5EF4-FFF2-40B4-BE49-F238E27FC236}">
                <a16:creationId xmlns:a16="http://schemas.microsoft.com/office/drawing/2014/main" id="{CF2ED0E7-825E-D4A8-D120-81816265CF6B}"/>
              </a:ext>
            </a:extLst>
          </p:cNvPr>
          <p:cNvSpPr>
            <a:spLocks noGrp="1"/>
          </p:cNvSpPr>
          <p:nvPr>
            <p:ph idx="1"/>
          </p:nvPr>
        </p:nvSpPr>
        <p:spPr/>
        <p:txBody>
          <a:bodyPr>
            <a:normAutofit/>
          </a:bodyPr>
          <a:lstStyle/>
          <a:p>
            <a:pPr marL="0" indent="0">
              <a:lnSpc>
                <a:spcPct val="150000"/>
              </a:lnSpc>
              <a:buNone/>
            </a:pPr>
            <a:r>
              <a:rPr lang="en-US" sz="4000" dirty="0"/>
              <a:t>Professor Peter Bol (Chinese Studies)</a:t>
            </a:r>
          </a:p>
          <a:p>
            <a:pPr marL="0" indent="0">
              <a:lnSpc>
                <a:spcPct val="150000"/>
              </a:lnSpc>
              <a:buNone/>
            </a:pPr>
            <a:r>
              <a:rPr lang="en-US" sz="4000" dirty="0"/>
              <a:t>Professor Michael </a:t>
            </a:r>
            <a:r>
              <a:rPr lang="en-US" sz="4000" dirty="0" err="1"/>
              <a:t>Szonyi</a:t>
            </a:r>
            <a:r>
              <a:rPr lang="en-US" sz="4000" dirty="0"/>
              <a:t> (Chinese Studies)</a:t>
            </a:r>
          </a:p>
          <a:p>
            <a:pPr marL="0" indent="0">
              <a:lnSpc>
                <a:spcPct val="150000"/>
              </a:lnSpc>
              <a:buNone/>
            </a:pPr>
            <a:r>
              <a:rPr lang="en-US" altLang="zh-CN" sz="4000" dirty="0"/>
              <a:t>Doctor Katherine Matsuura (Japanese Studies)</a:t>
            </a:r>
          </a:p>
          <a:p>
            <a:pPr marL="0" indent="0">
              <a:lnSpc>
                <a:spcPct val="150000"/>
              </a:lnSpc>
              <a:buNone/>
            </a:pPr>
            <a:r>
              <a:rPr lang="en-US" altLang="zh-CN" sz="4000" dirty="0">
                <a:solidFill>
                  <a:schemeClr val="bg1"/>
                </a:solidFill>
              </a:rPr>
              <a:t>Professor Si Nae Park (Korean Studies)</a:t>
            </a:r>
          </a:p>
          <a:p>
            <a:endParaRPr lang="en-US" sz="4000" dirty="0"/>
          </a:p>
          <a:p>
            <a:pPr marL="0" indent="0">
              <a:buNone/>
            </a:pPr>
            <a:endParaRPr lang="en-US" sz="4000" dirty="0"/>
          </a:p>
        </p:txBody>
      </p:sp>
    </p:spTree>
    <p:extLst>
      <p:ext uri="{BB962C8B-B14F-4D97-AF65-F5344CB8AC3E}">
        <p14:creationId xmlns:p14="http://schemas.microsoft.com/office/powerpoint/2010/main" val="16640771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7C4D0B-3D23-E5C6-C5F5-68AC30EAB7D4}"/>
              </a:ext>
            </a:extLst>
          </p:cNvPr>
          <p:cNvSpPr>
            <a:spLocks noGrp="1"/>
          </p:cNvSpPr>
          <p:nvPr>
            <p:ph idx="1"/>
          </p:nvPr>
        </p:nvSpPr>
        <p:spPr>
          <a:xfrm>
            <a:off x="838200" y="681318"/>
            <a:ext cx="10515600" cy="5495645"/>
          </a:xfrm>
        </p:spPr>
        <p:txBody>
          <a:bodyPr>
            <a:normAutofit/>
          </a:bodyPr>
          <a:lstStyle/>
          <a:p>
            <a:pPr marL="0" indent="0">
              <a:buNone/>
            </a:pPr>
            <a:r>
              <a:rPr lang="en-US" sz="2000" dirty="0"/>
              <a:t>https://github.com/fccsdigitalchina/generative_ai_east_asian_studies/blob/main/GIS/Viz_cbdb_biographical_addresses/2_prompt_4_create_file_from_GIS_platform.txt</a:t>
            </a:r>
          </a:p>
        </p:txBody>
      </p:sp>
      <p:pic>
        <p:nvPicPr>
          <p:cNvPr id="5" name="Picture 4">
            <a:extLst>
              <a:ext uri="{FF2B5EF4-FFF2-40B4-BE49-F238E27FC236}">
                <a16:creationId xmlns:a16="http://schemas.microsoft.com/office/drawing/2014/main" id="{59380E9A-E3C7-673E-2752-27FF5C56E9CE}"/>
              </a:ext>
            </a:extLst>
          </p:cNvPr>
          <p:cNvPicPr>
            <a:picLocks noChangeAspect="1"/>
          </p:cNvPicPr>
          <p:nvPr/>
        </p:nvPicPr>
        <p:blipFill>
          <a:blip r:embed="rId2"/>
          <a:stretch>
            <a:fillRect/>
          </a:stretch>
        </p:blipFill>
        <p:spPr>
          <a:xfrm>
            <a:off x="2320884" y="1320960"/>
            <a:ext cx="7550231" cy="5297539"/>
          </a:xfrm>
          <a:prstGeom prst="rect">
            <a:avLst/>
          </a:prstGeom>
        </p:spPr>
      </p:pic>
    </p:spTree>
    <p:extLst>
      <p:ext uri="{BB962C8B-B14F-4D97-AF65-F5344CB8AC3E}">
        <p14:creationId xmlns:p14="http://schemas.microsoft.com/office/powerpoint/2010/main" val="880448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4961E-0528-E6B7-43BB-BF563AEBDA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F4F915-77B6-DD02-215E-0F64BB743C2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70110F3-4473-F785-644A-86351F4D9325}"/>
              </a:ext>
            </a:extLst>
          </p:cNvPr>
          <p:cNvPicPr>
            <a:picLocks noChangeAspect="1"/>
          </p:cNvPicPr>
          <p:nvPr/>
        </p:nvPicPr>
        <p:blipFill>
          <a:blip r:embed="rId2"/>
          <a:stretch>
            <a:fillRect/>
          </a:stretch>
        </p:blipFill>
        <p:spPr>
          <a:xfrm>
            <a:off x="519112" y="466725"/>
            <a:ext cx="11153775" cy="5924550"/>
          </a:xfrm>
          <a:prstGeom prst="rect">
            <a:avLst/>
          </a:prstGeom>
        </p:spPr>
      </p:pic>
    </p:spTree>
    <p:extLst>
      <p:ext uri="{BB962C8B-B14F-4D97-AF65-F5344CB8AC3E}">
        <p14:creationId xmlns:p14="http://schemas.microsoft.com/office/powerpoint/2010/main" val="3629900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9E1118-3520-1AA5-C96D-E269EDD4331D}"/>
              </a:ext>
            </a:extLst>
          </p:cNvPr>
          <p:cNvSpPr>
            <a:spLocks noGrp="1"/>
          </p:cNvSpPr>
          <p:nvPr>
            <p:ph type="title"/>
          </p:nvPr>
        </p:nvSpPr>
        <p:spPr/>
        <p:txBody>
          <a:bodyPr/>
          <a:lstStyle/>
          <a:p>
            <a:r>
              <a:rPr lang="en-US" altLang="zh-CN" dirty="0"/>
              <a:t>Data Visualization</a:t>
            </a:r>
            <a:endParaRPr lang="en-US" dirty="0"/>
          </a:p>
        </p:txBody>
      </p:sp>
      <p:sp>
        <p:nvSpPr>
          <p:cNvPr id="5" name="Text Placeholder 4">
            <a:extLst>
              <a:ext uri="{FF2B5EF4-FFF2-40B4-BE49-F238E27FC236}">
                <a16:creationId xmlns:a16="http://schemas.microsoft.com/office/drawing/2014/main" id="{DBDE0A0C-82F0-2043-2FF7-895C5D77BF4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58752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B754F-0024-1E13-FEDD-994855593B88}"/>
              </a:ext>
            </a:extLst>
          </p:cNvPr>
          <p:cNvSpPr>
            <a:spLocks noGrp="1"/>
          </p:cNvSpPr>
          <p:nvPr>
            <p:ph type="title"/>
          </p:nvPr>
        </p:nvSpPr>
        <p:spPr>
          <a:xfrm>
            <a:off x="838200" y="365125"/>
            <a:ext cx="5768788" cy="1325563"/>
          </a:xfrm>
        </p:spPr>
        <p:txBody>
          <a:bodyPr/>
          <a:lstStyle/>
          <a:p>
            <a:r>
              <a:rPr lang="en-US" dirty="0"/>
              <a:t>Shao</a:t>
            </a:r>
            <a:r>
              <a:rPr lang="en-US" altLang="zh-CN" dirty="0"/>
              <a:t>xing </a:t>
            </a:r>
            <a:r>
              <a:rPr lang="en-US" altLang="zh-CN" dirty="0" err="1"/>
              <a:t>Jinshi</a:t>
            </a:r>
            <a:r>
              <a:rPr lang="en-US" altLang="zh-CN" dirty="0"/>
              <a:t> Trend Viz</a:t>
            </a:r>
            <a:endParaRPr lang="en-US" dirty="0"/>
          </a:p>
        </p:txBody>
      </p:sp>
      <p:graphicFrame>
        <p:nvGraphicFramePr>
          <p:cNvPr id="4" name="Content Placeholder 3">
            <a:extLst>
              <a:ext uri="{FF2B5EF4-FFF2-40B4-BE49-F238E27FC236}">
                <a16:creationId xmlns:a16="http://schemas.microsoft.com/office/drawing/2014/main" id="{33521FBC-BD16-FA21-31EF-D23A52B16727}"/>
              </a:ext>
            </a:extLst>
          </p:cNvPr>
          <p:cNvGraphicFramePr>
            <a:graphicFrameLocks noGrp="1"/>
          </p:cNvGraphicFramePr>
          <p:nvPr>
            <p:ph idx="1"/>
            <p:extLst>
              <p:ext uri="{D42A27DB-BD31-4B8C-83A1-F6EECF244321}">
                <p14:modId xmlns:p14="http://schemas.microsoft.com/office/powerpoint/2010/main" val="3907251607"/>
              </p:ext>
            </p:extLst>
          </p:nvPr>
        </p:nvGraphicFramePr>
        <p:xfrm>
          <a:off x="6702458" y="0"/>
          <a:ext cx="5489542" cy="6857994"/>
        </p:xfrm>
        <a:graphic>
          <a:graphicData uri="http://schemas.openxmlformats.org/drawingml/2006/table">
            <a:tbl>
              <a:tblPr>
                <a:tableStyleId>{5C22544A-7EE6-4342-B048-85BDC9FD1C3A}</a:tableStyleId>
              </a:tblPr>
              <a:tblGrid>
                <a:gridCol w="2744771">
                  <a:extLst>
                    <a:ext uri="{9D8B030D-6E8A-4147-A177-3AD203B41FA5}">
                      <a16:colId xmlns:a16="http://schemas.microsoft.com/office/drawing/2014/main" val="2565714462"/>
                    </a:ext>
                  </a:extLst>
                </a:gridCol>
                <a:gridCol w="2744771">
                  <a:extLst>
                    <a:ext uri="{9D8B030D-6E8A-4147-A177-3AD203B41FA5}">
                      <a16:colId xmlns:a16="http://schemas.microsoft.com/office/drawing/2014/main" val="3290391969"/>
                    </a:ext>
                  </a:extLst>
                </a:gridCol>
              </a:tblGrid>
              <a:tr h="527538">
                <a:tc>
                  <a:txBody>
                    <a:bodyPr/>
                    <a:lstStyle/>
                    <a:p>
                      <a:pPr algn="ctr" fontAlgn="b"/>
                      <a:r>
                        <a:rPr lang="en-US" sz="2400" b="1" u="none" strike="noStrike" dirty="0">
                          <a:effectLst/>
                        </a:rPr>
                        <a:t>Labels</a:t>
                      </a:r>
                      <a:endParaRPr lang="en-US" sz="2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1" u="none" strike="noStrike" dirty="0">
                          <a:effectLst/>
                        </a:rPr>
                        <a:t>Count of Entry Year</a:t>
                      </a:r>
                      <a:endParaRPr lang="en-US" sz="2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89222756"/>
                  </a:ext>
                </a:extLst>
              </a:tr>
              <a:tr h="527538">
                <a:tc>
                  <a:txBody>
                    <a:bodyPr/>
                    <a:lstStyle/>
                    <a:p>
                      <a:pPr algn="ctr" fontAlgn="b"/>
                      <a:r>
                        <a:rPr lang="en-US" sz="2400" b="0" u="none" strike="noStrike" dirty="0">
                          <a:effectLst/>
                        </a:rPr>
                        <a:t>983-992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a:effectLst/>
                        </a:rPr>
                        <a:t>1</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88456823"/>
                  </a:ext>
                </a:extLst>
              </a:tr>
              <a:tr h="527538">
                <a:tc>
                  <a:txBody>
                    <a:bodyPr/>
                    <a:lstStyle/>
                    <a:p>
                      <a:pPr algn="ctr" fontAlgn="b"/>
                      <a:r>
                        <a:rPr lang="en-US" sz="2400" b="0" u="none" strike="noStrike" dirty="0">
                          <a:effectLst/>
                        </a:rPr>
                        <a:t>1003-1012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93229430"/>
                  </a:ext>
                </a:extLst>
              </a:tr>
              <a:tr h="527538">
                <a:tc>
                  <a:txBody>
                    <a:bodyPr/>
                    <a:lstStyle/>
                    <a:p>
                      <a:pPr algn="ctr" fontAlgn="b"/>
                      <a:r>
                        <a:rPr lang="en-US" sz="2400" b="0" u="none" strike="noStrike" dirty="0">
                          <a:effectLst/>
                        </a:rPr>
                        <a:t>1013-1022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a:effectLst/>
                        </a:rPr>
                        <a:t>6</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35276747"/>
                  </a:ext>
                </a:extLst>
              </a:tr>
              <a:tr h="527538">
                <a:tc>
                  <a:txBody>
                    <a:bodyPr/>
                    <a:lstStyle/>
                    <a:p>
                      <a:pPr algn="ctr" fontAlgn="b"/>
                      <a:r>
                        <a:rPr lang="en-US" sz="2400" b="0" u="none" strike="noStrike">
                          <a:effectLst/>
                        </a:rPr>
                        <a:t>1023-1032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57575901"/>
                  </a:ext>
                </a:extLst>
              </a:tr>
              <a:tr h="527538">
                <a:tc>
                  <a:txBody>
                    <a:bodyPr/>
                    <a:lstStyle/>
                    <a:p>
                      <a:pPr algn="ctr" fontAlgn="b"/>
                      <a:r>
                        <a:rPr lang="en-US" sz="2400" b="0" u="none" strike="noStrike" dirty="0">
                          <a:effectLst/>
                        </a:rPr>
                        <a:t>1033-1042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a:effectLst/>
                        </a:rPr>
                        <a:t>13</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16294071"/>
                  </a:ext>
                </a:extLst>
              </a:tr>
              <a:tr h="527538">
                <a:tc>
                  <a:txBody>
                    <a:bodyPr/>
                    <a:lstStyle/>
                    <a:p>
                      <a:pPr algn="ctr" fontAlgn="b"/>
                      <a:r>
                        <a:rPr lang="en-US" sz="2400" b="0" u="none" strike="noStrike" dirty="0">
                          <a:effectLst/>
                        </a:rPr>
                        <a:t>1043-1052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7342434"/>
                  </a:ext>
                </a:extLst>
              </a:tr>
              <a:tr h="527538">
                <a:tc>
                  <a:txBody>
                    <a:bodyPr/>
                    <a:lstStyle/>
                    <a:p>
                      <a:pPr algn="ctr" fontAlgn="b"/>
                      <a:r>
                        <a:rPr lang="en-US" sz="2400" b="0" u="none" strike="noStrike">
                          <a:effectLst/>
                        </a:rPr>
                        <a:t>1053-1062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19</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5991461"/>
                  </a:ext>
                </a:extLst>
              </a:tr>
              <a:tr h="527538">
                <a:tc>
                  <a:txBody>
                    <a:bodyPr/>
                    <a:lstStyle/>
                    <a:p>
                      <a:pPr algn="ctr" fontAlgn="b"/>
                      <a:r>
                        <a:rPr lang="en-US" sz="2400" b="0" u="none" strike="noStrike">
                          <a:effectLst/>
                        </a:rPr>
                        <a:t>1063-1072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10</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4312676"/>
                  </a:ext>
                </a:extLst>
              </a:tr>
              <a:tr h="527538">
                <a:tc>
                  <a:txBody>
                    <a:bodyPr/>
                    <a:lstStyle/>
                    <a:p>
                      <a:pPr algn="ctr" fontAlgn="b"/>
                      <a:r>
                        <a:rPr lang="en-US" sz="2400" b="0" u="none" strike="noStrike">
                          <a:effectLst/>
                        </a:rPr>
                        <a:t>1073-1082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24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58981615"/>
                  </a:ext>
                </a:extLst>
              </a:tr>
              <a:tr h="527538">
                <a:tc>
                  <a:txBody>
                    <a:bodyPr/>
                    <a:lstStyle/>
                    <a:p>
                      <a:pPr algn="ctr" fontAlgn="b"/>
                      <a:r>
                        <a:rPr lang="en-US" sz="2400" b="0" u="none" strike="noStrike">
                          <a:effectLst/>
                        </a:rPr>
                        <a:t>1083-1092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76904033"/>
                  </a:ext>
                </a:extLst>
              </a:tr>
              <a:tr h="527538">
                <a:tc>
                  <a:txBody>
                    <a:bodyPr/>
                    <a:lstStyle/>
                    <a:p>
                      <a:pPr algn="ctr" fontAlgn="b"/>
                      <a:r>
                        <a:rPr lang="en-US" sz="2400" b="0" u="none" strike="noStrike">
                          <a:effectLst/>
                        </a:rPr>
                        <a:t>1093-1102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99140468"/>
                  </a:ext>
                </a:extLst>
              </a:tr>
              <a:tr h="527538">
                <a:tc>
                  <a:txBody>
                    <a:bodyPr/>
                    <a:lstStyle/>
                    <a:p>
                      <a:pPr algn="ctr" fontAlgn="b"/>
                      <a:r>
                        <a:rPr lang="en-US" sz="2400" b="0" u="none" strike="noStrike">
                          <a:effectLst/>
                        </a:rPr>
                        <a:t>1103-1112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22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40779717"/>
                  </a:ext>
                </a:extLst>
              </a:tr>
            </a:tbl>
          </a:graphicData>
        </a:graphic>
      </p:graphicFrame>
      <p:sp>
        <p:nvSpPr>
          <p:cNvPr id="6" name="Content Placeholder 2">
            <a:extLst>
              <a:ext uri="{FF2B5EF4-FFF2-40B4-BE49-F238E27FC236}">
                <a16:creationId xmlns:a16="http://schemas.microsoft.com/office/drawing/2014/main" id="{E769E041-9686-9118-5498-CD9B4C93498B}"/>
              </a:ext>
            </a:extLst>
          </p:cNvPr>
          <p:cNvSpPr txBox="1">
            <a:spLocks/>
          </p:cNvSpPr>
          <p:nvPr/>
        </p:nvSpPr>
        <p:spPr>
          <a:xfrm>
            <a:off x="838200" y="1577788"/>
            <a:ext cx="10515600" cy="4599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Who</a:t>
            </a:r>
          </a:p>
          <a:p>
            <a:pPr marL="0" indent="0">
              <a:buNone/>
            </a:pPr>
            <a:r>
              <a:rPr lang="en-US" altLang="zh-CN" dirty="0"/>
              <a:t>Passed I</a:t>
            </a:r>
            <a:r>
              <a:rPr lang="en-US" dirty="0"/>
              <a:t>mperial Examination</a:t>
            </a:r>
          </a:p>
          <a:p>
            <a:pPr marL="0" indent="0">
              <a:buNone/>
            </a:pPr>
            <a:endParaRPr lang="en-US" dirty="0"/>
          </a:p>
          <a:p>
            <a:pPr marL="0" indent="0">
              <a:buNone/>
            </a:pPr>
            <a:r>
              <a:rPr lang="en-US" b="1" dirty="0"/>
              <a:t>Where</a:t>
            </a:r>
          </a:p>
          <a:p>
            <a:pPr marL="0" indent="0">
              <a:buNone/>
            </a:pPr>
            <a:r>
              <a:rPr lang="en-US" altLang="zh-CN" dirty="0"/>
              <a:t>Shaoxing (Zhejiang Prov.) </a:t>
            </a:r>
            <a:r>
              <a:rPr lang="zh-CN" altLang="en-US" sz="2400" dirty="0"/>
              <a:t>紹興</a:t>
            </a:r>
            <a:endParaRPr lang="en-US" sz="2400" dirty="0"/>
          </a:p>
          <a:p>
            <a:endParaRPr lang="en-US" dirty="0"/>
          </a:p>
          <a:p>
            <a:pPr marL="0" indent="0">
              <a:buNone/>
            </a:pPr>
            <a:r>
              <a:rPr lang="en-US" altLang="zh-CN" b="1" dirty="0"/>
              <a:t>When</a:t>
            </a:r>
          </a:p>
          <a:p>
            <a:pPr marL="0" indent="0">
              <a:buNone/>
            </a:pPr>
            <a:r>
              <a:rPr lang="en-US" dirty="0"/>
              <a:t>10</a:t>
            </a:r>
            <a:r>
              <a:rPr lang="en-US" altLang="zh-CN" dirty="0"/>
              <a:t>-17c</a:t>
            </a:r>
          </a:p>
        </p:txBody>
      </p:sp>
    </p:spTree>
    <p:extLst>
      <p:ext uri="{BB962C8B-B14F-4D97-AF65-F5344CB8AC3E}">
        <p14:creationId xmlns:p14="http://schemas.microsoft.com/office/powerpoint/2010/main" val="14946188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2449-D478-CEAB-FE23-FD0429F2F57E}"/>
              </a:ext>
            </a:extLst>
          </p:cNvPr>
          <p:cNvSpPr>
            <a:spLocks noGrp="1"/>
          </p:cNvSpPr>
          <p:nvPr>
            <p:ph type="title"/>
          </p:nvPr>
        </p:nvSpPr>
        <p:spPr/>
        <p:txBody>
          <a:bodyPr/>
          <a:lstStyle/>
          <a:p>
            <a:r>
              <a:rPr lang="en-US" altLang="zh-CN" dirty="0"/>
              <a:t>Target</a:t>
            </a:r>
            <a:endParaRPr lang="en-US" dirty="0"/>
          </a:p>
        </p:txBody>
      </p:sp>
      <p:sp>
        <p:nvSpPr>
          <p:cNvPr id="3" name="Content Placeholder 2">
            <a:extLst>
              <a:ext uri="{FF2B5EF4-FFF2-40B4-BE49-F238E27FC236}">
                <a16:creationId xmlns:a16="http://schemas.microsoft.com/office/drawing/2014/main" id="{5136E316-B719-6A26-4960-5A31216D6EB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580F5A2-2C40-DFD1-5310-AE20837820E8}"/>
              </a:ext>
            </a:extLst>
          </p:cNvPr>
          <p:cNvPicPr>
            <a:picLocks noChangeAspect="1"/>
          </p:cNvPicPr>
          <p:nvPr/>
        </p:nvPicPr>
        <p:blipFill>
          <a:blip r:embed="rId2"/>
          <a:stretch>
            <a:fillRect/>
          </a:stretch>
        </p:blipFill>
        <p:spPr>
          <a:xfrm>
            <a:off x="228600" y="1690688"/>
            <a:ext cx="11734800" cy="4410075"/>
          </a:xfrm>
          <a:prstGeom prst="rect">
            <a:avLst/>
          </a:prstGeom>
        </p:spPr>
      </p:pic>
      <p:sp>
        <p:nvSpPr>
          <p:cNvPr id="9" name="TextBox 8">
            <a:extLst>
              <a:ext uri="{FF2B5EF4-FFF2-40B4-BE49-F238E27FC236}">
                <a16:creationId xmlns:a16="http://schemas.microsoft.com/office/drawing/2014/main" id="{B9F629DA-B892-A933-311A-9E8A766455C1}"/>
              </a:ext>
            </a:extLst>
          </p:cNvPr>
          <p:cNvSpPr txBox="1"/>
          <p:nvPr/>
        </p:nvSpPr>
        <p:spPr>
          <a:xfrm>
            <a:off x="5091168" y="757237"/>
            <a:ext cx="6195398" cy="646331"/>
          </a:xfrm>
          <a:prstGeom prst="rect">
            <a:avLst/>
          </a:prstGeom>
          <a:noFill/>
        </p:spPr>
        <p:txBody>
          <a:bodyPr wrap="square">
            <a:spAutoFit/>
          </a:bodyPr>
          <a:lstStyle/>
          <a:p>
            <a:r>
              <a:rPr lang="en-US" dirty="0"/>
              <a:t>https://github.com/fccsdigitalchina/generative_ai_east_asian_studies/blob/main/Visualization/Linear_line_on_html/1_task.xlsx</a:t>
            </a:r>
          </a:p>
        </p:txBody>
      </p:sp>
      <p:sp>
        <p:nvSpPr>
          <p:cNvPr id="11" name="TextBox 10">
            <a:extLst>
              <a:ext uri="{FF2B5EF4-FFF2-40B4-BE49-F238E27FC236}">
                <a16:creationId xmlns:a16="http://schemas.microsoft.com/office/drawing/2014/main" id="{E27DE302-10BA-07D6-7706-3CF364760F49}"/>
              </a:ext>
            </a:extLst>
          </p:cNvPr>
          <p:cNvSpPr txBox="1"/>
          <p:nvPr/>
        </p:nvSpPr>
        <p:spPr>
          <a:xfrm>
            <a:off x="304798" y="1977808"/>
            <a:ext cx="6087037" cy="769441"/>
          </a:xfrm>
          <a:prstGeom prst="rect">
            <a:avLst/>
          </a:prstGeom>
          <a:noFill/>
        </p:spPr>
        <p:txBody>
          <a:bodyPr wrap="square">
            <a:spAutoFit/>
          </a:bodyPr>
          <a:lstStyle/>
          <a:p>
            <a:pPr algn="ctr" rtl="0">
              <a:defRPr sz="900" b="0" i="0" u="none" strike="noStrike" kern="1200" baseline="0">
                <a:solidFill>
                  <a:sysClr val="windowText" lastClr="000000">
                    <a:lumMod val="65000"/>
                    <a:lumOff val="35000"/>
                  </a:sysClr>
                </a:solidFill>
                <a:latin typeface="+mn-lt"/>
                <a:ea typeface="+mn-ea"/>
                <a:cs typeface="+mn-cs"/>
              </a:defRPr>
            </a:pPr>
            <a:r>
              <a:rPr lang="en-US" sz="4400" baseline="0" dirty="0"/>
              <a:t>y = 0.5683x + 8.2686</a:t>
            </a:r>
            <a:endParaRPr lang="en-US" sz="4400" dirty="0"/>
          </a:p>
        </p:txBody>
      </p:sp>
    </p:spTree>
    <p:extLst>
      <p:ext uri="{BB962C8B-B14F-4D97-AF65-F5344CB8AC3E}">
        <p14:creationId xmlns:p14="http://schemas.microsoft.com/office/powerpoint/2010/main" val="41427057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B54217-259F-8C59-BD14-7CBD385D3EA0}"/>
              </a:ext>
            </a:extLst>
          </p:cNvPr>
          <p:cNvSpPr>
            <a:spLocks noGrp="1"/>
          </p:cNvSpPr>
          <p:nvPr>
            <p:ph idx="1"/>
          </p:nvPr>
        </p:nvSpPr>
        <p:spPr>
          <a:xfrm>
            <a:off x="838200" y="573741"/>
            <a:ext cx="10515600" cy="5603222"/>
          </a:xfrm>
        </p:spPr>
        <p:txBody>
          <a:bodyPr>
            <a:normAutofit/>
          </a:bodyPr>
          <a:lstStyle/>
          <a:p>
            <a:pPr marL="0" indent="0">
              <a:buNone/>
            </a:pPr>
            <a:r>
              <a:rPr lang="en-US" sz="2400" dirty="0">
                <a:hlinkClick r:id="rId2"/>
              </a:rPr>
              <a:t>https://github.com/fccsdigitalchina/generative_ai_east_asian_studies/blob/main/Visualization/Linear_line_on_html/2_prompt_correct_part_1.txt</a:t>
            </a: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5EBC9EAD-C21F-21C0-874E-C938E558AF23}"/>
              </a:ext>
            </a:extLst>
          </p:cNvPr>
          <p:cNvPicPr>
            <a:picLocks noChangeAspect="1"/>
          </p:cNvPicPr>
          <p:nvPr/>
        </p:nvPicPr>
        <p:blipFill>
          <a:blip r:embed="rId3"/>
          <a:stretch>
            <a:fillRect/>
          </a:stretch>
        </p:blipFill>
        <p:spPr>
          <a:xfrm>
            <a:off x="2718923" y="1404904"/>
            <a:ext cx="6754153" cy="5385067"/>
          </a:xfrm>
          <a:prstGeom prst="rect">
            <a:avLst/>
          </a:prstGeom>
        </p:spPr>
      </p:pic>
    </p:spTree>
    <p:extLst>
      <p:ext uri="{BB962C8B-B14F-4D97-AF65-F5344CB8AC3E}">
        <p14:creationId xmlns:p14="http://schemas.microsoft.com/office/powerpoint/2010/main" val="26003369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AE1CD0-7C70-9B33-7BAD-B9172C8F1894}"/>
              </a:ext>
            </a:extLst>
          </p:cNvPr>
          <p:cNvSpPr>
            <a:spLocks noGrp="1"/>
          </p:cNvSpPr>
          <p:nvPr>
            <p:ph idx="1"/>
          </p:nvPr>
        </p:nvSpPr>
        <p:spPr>
          <a:xfrm>
            <a:off x="838200" y="726141"/>
            <a:ext cx="10515600" cy="5450822"/>
          </a:xfrm>
        </p:spPr>
        <p:txBody>
          <a:bodyPr>
            <a:normAutofit/>
          </a:bodyPr>
          <a:lstStyle/>
          <a:p>
            <a:pPr marL="0" indent="0">
              <a:buNone/>
            </a:pPr>
            <a:r>
              <a:rPr lang="en-US" sz="2400" dirty="0">
                <a:hlinkClick r:id="rId2"/>
              </a:rPr>
              <a:t>https://github.com/fccsdigitalchina/generative_ai_east_asian_studies/blob/main/Visualization/Linear_line_on_html/2_prompt_correct_part_2.txt</a:t>
            </a: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EAA88411-8962-F2FF-BDEA-C8DB98FDFD5D}"/>
              </a:ext>
            </a:extLst>
          </p:cNvPr>
          <p:cNvPicPr>
            <a:picLocks noChangeAspect="1"/>
          </p:cNvPicPr>
          <p:nvPr/>
        </p:nvPicPr>
        <p:blipFill rotWithShape="1">
          <a:blip r:embed="rId3"/>
          <a:srcRect b="14036"/>
          <a:stretch/>
        </p:blipFill>
        <p:spPr>
          <a:xfrm>
            <a:off x="2309284" y="1685702"/>
            <a:ext cx="7573432" cy="4831640"/>
          </a:xfrm>
          <a:prstGeom prst="rect">
            <a:avLst/>
          </a:prstGeom>
        </p:spPr>
      </p:pic>
    </p:spTree>
    <p:extLst>
      <p:ext uri="{BB962C8B-B14F-4D97-AF65-F5344CB8AC3E}">
        <p14:creationId xmlns:p14="http://schemas.microsoft.com/office/powerpoint/2010/main" val="36543406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F1E5E-9A17-7161-999A-3646864822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137C98-D26C-DED3-6C17-58704571932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05748EB-9886-15F1-987C-25A11CFD3710}"/>
              </a:ext>
            </a:extLst>
          </p:cNvPr>
          <p:cNvPicPr>
            <a:picLocks noChangeAspect="1"/>
          </p:cNvPicPr>
          <p:nvPr/>
        </p:nvPicPr>
        <p:blipFill>
          <a:blip r:embed="rId2"/>
          <a:stretch>
            <a:fillRect/>
          </a:stretch>
        </p:blipFill>
        <p:spPr>
          <a:xfrm>
            <a:off x="713624" y="575864"/>
            <a:ext cx="10764752" cy="5706271"/>
          </a:xfrm>
          <a:prstGeom prst="rect">
            <a:avLst/>
          </a:prstGeom>
        </p:spPr>
      </p:pic>
    </p:spTree>
    <p:extLst>
      <p:ext uri="{BB962C8B-B14F-4D97-AF65-F5344CB8AC3E}">
        <p14:creationId xmlns:p14="http://schemas.microsoft.com/office/powerpoint/2010/main" val="853224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90076-3D35-9217-44DC-71C1F686F748}"/>
              </a:ext>
            </a:extLst>
          </p:cNvPr>
          <p:cNvSpPr>
            <a:spLocks noGrp="1"/>
          </p:cNvSpPr>
          <p:nvPr>
            <p:ph type="title"/>
          </p:nvPr>
        </p:nvSpPr>
        <p:spPr/>
        <p:txBody>
          <a:bodyPr>
            <a:normAutofit/>
          </a:bodyPr>
          <a:lstStyle/>
          <a:p>
            <a:r>
              <a:rPr lang="en-US" altLang="zh-CN" sz="4000" dirty="0"/>
              <a:t>Prompt:</a:t>
            </a:r>
            <a:r>
              <a:rPr lang="zh-CN" altLang="en-US" sz="4000" dirty="0"/>
              <a:t>  </a:t>
            </a:r>
            <a:r>
              <a:rPr lang="en-US" altLang="zh-CN" sz="4000" dirty="0"/>
              <a:t>Generate Linear</a:t>
            </a:r>
            <a:r>
              <a:rPr lang="zh-CN" altLang="en-US" sz="4000" dirty="0"/>
              <a:t> </a:t>
            </a:r>
            <a:r>
              <a:rPr lang="en-US" altLang="zh-CN" sz="4000" dirty="0"/>
              <a:t>Regression</a:t>
            </a:r>
            <a:r>
              <a:rPr lang="zh-CN" altLang="en-US" sz="4000" dirty="0"/>
              <a:t> </a:t>
            </a:r>
            <a:r>
              <a:rPr lang="en-US" altLang="zh-CN" sz="4000" dirty="0"/>
              <a:t>Algorithm</a:t>
            </a:r>
            <a:endParaRPr lang="en-US" sz="4000" dirty="0"/>
          </a:p>
        </p:txBody>
      </p:sp>
      <p:sp>
        <p:nvSpPr>
          <p:cNvPr id="3" name="Content Placeholder 2">
            <a:extLst>
              <a:ext uri="{FF2B5EF4-FFF2-40B4-BE49-F238E27FC236}">
                <a16:creationId xmlns:a16="http://schemas.microsoft.com/office/drawing/2014/main" id="{B87F1393-4A90-3425-5B34-B625723E9568}"/>
              </a:ext>
            </a:extLst>
          </p:cNvPr>
          <p:cNvSpPr>
            <a:spLocks noGrp="1"/>
          </p:cNvSpPr>
          <p:nvPr>
            <p:ph idx="1"/>
          </p:nvPr>
        </p:nvSpPr>
        <p:spPr/>
        <p:txBody>
          <a:bodyPr>
            <a:normAutofit/>
          </a:bodyPr>
          <a:lstStyle/>
          <a:p>
            <a:pPr marL="0" indent="0">
              <a:buNone/>
            </a:pPr>
            <a:r>
              <a:rPr lang="en-US" sz="4800" b="0" i="0" dirty="0">
                <a:solidFill>
                  <a:srgbClr val="1F2328"/>
                </a:solidFill>
                <a:effectLst/>
                <a:latin typeface="ui-monospace"/>
              </a:rPr>
              <a:t>Can you use JS to generate the linear regression algorithm?</a:t>
            </a:r>
            <a:endParaRPr lang="en-US" sz="4800" dirty="0"/>
          </a:p>
        </p:txBody>
      </p:sp>
      <p:sp>
        <p:nvSpPr>
          <p:cNvPr id="4" name="TextBox 3">
            <a:extLst>
              <a:ext uri="{FF2B5EF4-FFF2-40B4-BE49-F238E27FC236}">
                <a16:creationId xmlns:a16="http://schemas.microsoft.com/office/drawing/2014/main" id="{FC23DE48-8AF7-4192-ABA3-AE6F8CA24CD3}"/>
              </a:ext>
            </a:extLst>
          </p:cNvPr>
          <p:cNvSpPr txBox="1"/>
          <p:nvPr/>
        </p:nvSpPr>
        <p:spPr>
          <a:xfrm>
            <a:off x="821108" y="4001294"/>
            <a:ext cx="10736401" cy="461665"/>
          </a:xfrm>
          <a:prstGeom prst="rect">
            <a:avLst/>
          </a:prstGeom>
          <a:noFill/>
        </p:spPr>
        <p:txBody>
          <a:bodyPr wrap="none" rtlCol="0">
            <a:spAutoFit/>
          </a:bodyPr>
          <a:lstStyle/>
          <a:p>
            <a:r>
              <a:rPr lang="en-US" sz="2400" dirty="0">
                <a:highlight>
                  <a:srgbClr val="FFFF00"/>
                </a:highlight>
              </a:rPr>
              <a:t>When </a:t>
            </a:r>
            <a:r>
              <a:rPr lang="en-US" sz="2400" dirty="0" err="1">
                <a:highlight>
                  <a:srgbClr val="FFFF00"/>
                </a:highlight>
              </a:rPr>
              <a:t>ChatGPT</a:t>
            </a:r>
            <a:r>
              <a:rPr lang="en-US" sz="2400" dirty="0">
                <a:highlight>
                  <a:srgbClr val="FFFF00"/>
                </a:highlight>
              </a:rPr>
              <a:t> can’t generate correct algorithm or </a:t>
            </a:r>
            <a:r>
              <a:rPr lang="en-US" altLang="zh-CN" sz="2400" dirty="0">
                <a:highlight>
                  <a:srgbClr val="FFFF00"/>
                </a:highlight>
              </a:rPr>
              <a:t>can’t use math libraries correctly</a:t>
            </a:r>
            <a:r>
              <a:rPr lang="en-US" sz="2400" dirty="0">
                <a:highlight>
                  <a:srgbClr val="FFFF00"/>
                </a:highlight>
              </a:rPr>
              <a:t> </a:t>
            </a:r>
          </a:p>
        </p:txBody>
      </p:sp>
    </p:spTree>
    <p:extLst>
      <p:ext uri="{BB962C8B-B14F-4D97-AF65-F5344CB8AC3E}">
        <p14:creationId xmlns:p14="http://schemas.microsoft.com/office/powerpoint/2010/main" val="10276428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1BDB-B3F0-226D-590C-B597615532DF}"/>
              </a:ext>
            </a:extLst>
          </p:cNvPr>
          <p:cNvSpPr>
            <a:spLocks noGrp="1"/>
          </p:cNvSpPr>
          <p:nvPr>
            <p:ph type="title"/>
          </p:nvPr>
        </p:nvSpPr>
        <p:spPr/>
        <p:txBody>
          <a:bodyPr/>
          <a:lstStyle/>
          <a:p>
            <a:r>
              <a:rPr lang="en-US" dirty="0"/>
              <a:t>Prompt: </a:t>
            </a:r>
            <a:r>
              <a:rPr lang="en-US" altLang="zh-CN" dirty="0"/>
              <a:t>Describe Visualization Details</a:t>
            </a:r>
            <a:endParaRPr lang="en-US" dirty="0"/>
          </a:p>
        </p:txBody>
      </p:sp>
      <p:sp>
        <p:nvSpPr>
          <p:cNvPr id="3" name="Content Placeholder 2">
            <a:extLst>
              <a:ext uri="{FF2B5EF4-FFF2-40B4-BE49-F238E27FC236}">
                <a16:creationId xmlns:a16="http://schemas.microsoft.com/office/drawing/2014/main" id="{CF8DD228-C303-270F-AC79-763AF54CAFCD}"/>
              </a:ext>
            </a:extLst>
          </p:cNvPr>
          <p:cNvSpPr>
            <a:spLocks noGrp="1"/>
          </p:cNvSpPr>
          <p:nvPr>
            <p:ph idx="1"/>
          </p:nvPr>
        </p:nvSpPr>
        <p:spPr/>
        <p:txBody>
          <a:bodyPr>
            <a:normAutofit/>
          </a:bodyPr>
          <a:lstStyle/>
          <a:p>
            <a:pPr marL="0" indent="0">
              <a:buNone/>
            </a:pPr>
            <a:r>
              <a:rPr lang="en-US" dirty="0"/>
              <a:t>Please provide a single </a:t>
            </a:r>
            <a:r>
              <a:rPr lang="en-US" b="1" u="sng" dirty="0"/>
              <a:t>HTML file </a:t>
            </a:r>
            <a:r>
              <a:rPr lang="en-US" dirty="0"/>
              <a:t>with inline CSS and JavaScript for a webpage that meets the following suggestions:</a:t>
            </a:r>
          </a:p>
          <a:p>
            <a:pPr marL="0" indent="0">
              <a:buNone/>
            </a:pPr>
            <a:endParaRPr lang="en-US" dirty="0"/>
          </a:p>
          <a:p>
            <a:pPr marL="0" indent="0">
              <a:buNone/>
            </a:pPr>
            <a:r>
              <a:rPr lang="en-US" dirty="0"/>
              <a:t>1. Create a line chart using the following data, where the "</a:t>
            </a:r>
            <a:r>
              <a:rPr lang="en-US" dirty="0" err="1"/>
              <a:t>x_label</a:t>
            </a:r>
            <a:r>
              <a:rPr lang="en-US" dirty="0"/>
              <a:t>" are the </a:t>
            </a:r>
            <a:r>
              <a:rPr lang="en-US" b="1" u="sng" dirty="0"/>
              <a:t>labels</a:t>
            </a:r>
            <a:r>
              <a:rPr lang="en-US" dirty="0"/>
              <a:t> on the x-axis and the </a:t>
            </a:r>
            <a:r>
              <a:rPr lang="en-US" b="1" u="sng" dirty="0" err="1"/>
              <a:t>y_value</a:t>
            </a:r>
            <a:r>
              <a:rPr lang="en-US" b="1" u="sng" dirty="0"/>
              <a:t> is on the y-axis</a:t>
            </a:r>
            <a:r>
              <a:rPr lang="en-US" dirty="0"/>
              <a:t>:</a:t>
            </a:r>
          </a:p>
          <a:p>
            <a:pPr marL="0" indent="0">
              <a:buNone/>
            </a:pPr>
            <a:r>
              <a:rPr lang="en-US" dirty="0" err="1"/>
              <a:t>x_value</a:t>
            </a:r>
            <a:r>
              <a:rPr lang="en-US" dirty="0"/>
              <a:t>	</a:t>
            </a:r>
            <a:r>
              <a:rPr lang="en-US" dirty="0" err="1"/>
              <a:t>x_lable</a:t>
            </a:r>
            <a:r>
              <a:rPr lang="en-US" dirty="0"/>
              <a:t>	</a:t>
            </a:r>
            <a:r>
              <a:rPr lang="en-US" dirty="0" err="1"/>
              <a:t>y_value</a:t>
            </a:r>
            <a:endParaRPr lang="en-US" dirty="0"/>
          </a:p>
          <a:p>
            <a:pPr marL="0" indent="0">
              <a:buNone/>
            </a:pPr>
            <a:r>
              <a:rPr lang="en-US" dirty="0"/>
              <a:t>2. Calculate the linear regression function for the given list </a:t>
            </a:r>
            <a:r>
              <a:rPr lang="en-US" b="1" u="sng" dirty="0"/>
              <a:t>using the function</a:t>
            </a:r>
            <a:r>
              <a:rPr lang="en-US" dirty="0"/>
              <a:t> you just generated. </a:t>
            </a:r>
            <a:r>
              <a:rPr lang="en-US" b="1" u="sng" dirty="0"/>
              <a:t>Overlay the regression line on the line chart.</a:t>
            </a:r>
          </a:p>
        </p:txBody>
      </p:sp>
    </p:spTree>
    <p:extLst>
      <p:ext uri="{BB962C8B-B14F-4D97-AF65-F5344CB8AC3E}">
        <p14:creationId xmlns:p14="http://schemas.microsoft.com/office/powerpoint/2010/main" val="1480895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6047-B176-47AC-7833-8A3C2E18F833}"/>
              </a:ext>
            </a:extLst>
          </p:cNvPr>
          <p:cNvSpPr>
            <a:spLocks noGrp="1"/>
          </p:cNvSpPr>
          <p:nvPr>
            <p:ph type="title"/>
          </p:nvPr>
        </p:nvSpPr>
        <p:spPr>
          <a:xfrm>
            <a:off x="831850" y="1709738"/>
            <a:ext cx="10515600" cy="3427038"/>
          </a:xfrm>
        </p:spPr>
        <p:txBody>
          <a:bodyPr>
            <a:noAutofit/>
          </a:bodyPr>
          <a:lstStyle/>
          <a:p>
            <a:pPr marL="0" indent="0" algn="ctr"/>
            <a:r>
              <a:rPr lang="en-US" sz="5400" dirty="0"/>
              <a:t>Professor Peter Bol </a:t>
            </a:r>
            <a:br>
              <a:rPr lang="en-US" sz="5400" dirty="0"/>
            </a:br>
            <a:r>
              <a:rPr lang="en-US" sz="5400" dirty="0"/>
              <a:t>(Chinese Studies)</a:t>
            </a:r>
            <a:br>
              <a:rPr lang="en-US" sz="5400" dirty="0"/>
            </a:br>
            <a:br>
              <a:rPr lang="en-US" sz="1800" dirty="0"/>
            </a:br>
            <a:br>
              <a:rPr lang="en-US" sz="1800" dirty="0"/>
            </a:br>
            <a:r>
              <a:rPr lang="en-US" sz="4800" b="1" dirty="0"/>
              <a:t>For Perfect Order:</a:t>
            </a:r>
            <a:br>
              <a:rPr lang="en-US" sz="4800" b="1" dirty="0"/>
            </a:br>
            <a:r>
              <a:rPr lang="en-US" sz="4800" b="1" dirty="0"/>
              <a:t>Wang An-Shih And </a:t>
            </a:r>
            <a:r>
              <a:rPr lang="en-US" sz="4800" b="1" dirty="0" err="1"/>
              <a:t>Ssu</a:t>
            </a:r>
            <a:r>
              <a:rPr lang="en-US" sz="4800" b="1" dirty="0"/>
              <a:t>-Ma </a:t>
            </a:r>
            <a:r>
              <a:rPr lang="en-US" sz="4800" b="1" dirty="0" err="1"/>
              <a:t>Kuang</a:t>
            </a:r>
            <a:endParaRPr lang="en-US" sz="4800" b="1" dirty="0"/>
          </a:p>
        </p:txBody>
      </p:sp>
    </p:spTree>
    <p:extLst>
      <p:ext uri="{BB962C8B-B14F-4D97-AF65-F5344CB8AC3E}">
        <p14:creationId xmlns:p14="http://schemas.microsoft.com/office/powerpoint/2010/main" val="16541885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1BDB-B3F0-226D-590C-B597615532DF}"/>
              </a:ext>
            </a:extLst>
          </p:cNvPr>
          <p:cNvSpPr>
            <a:spLocks noGrp="1"/>
          </p:cNvSpPr>
          <p:nvPr>
            <p:ph type="title"/>
          </p:nvPr>
        </p:nvSpPr>
        <p:spPr/>
        <p:txBody>
          <a:bodyPr/>
          <a:lstStyle/>
          <a:p>
            <a:r>
              <a:rPr lang="en-US" dirty="0"/>
              <a:t>Prompt: </a:t>
            </a:r>
            <a:r>
              <a:rPr lang="en-US" altLang="zh-CN" dirty="0"/>
              <a:t>Output Important Results for Check</a:t>
            </a:r>
            <a:endParaRPr lang="en-US" dirty="0"/>
          </a:p>
        </p:txBody>
      </p:sp>
      <p:sp>
        <p:nvSpPr>
          <p:cNvPr id="3" name="Content Placeholder 2">
            <a:extLst>
              <a:ext uri="{FF2B5EF4-FFF2-40B4-BE49-F238E27FC236}">
                <a16:creationId xmlns:a16="http://schemas.microsoft.com/office/drawing/2014/main" id="{CF8DD228-C303-270F-AC79-763AF54CAFCD}"/>
              </a:ext>
            </a:extLst>
          </p:cNvPr>
          <p:cNvSpPr>
            <a:spLocks noGrp="1"/>
          </p:cNvSpPr>
          <p:nvPr>
            <p:ph idx="1"/>
          </p:nvPr>
        </p:nvSpPr>
        <p:spPr/>
        <p:txBody>
          <a:bodyPr>
            <a:normAutofit/>
          </a:bodyPr>
          <a:lstStyle/>
          <a:p>
            <a:pPr marL="0" indent="0">
              <a:buNone/>
            </a:pPr>
            <a:r>
              <a:rPr lang="en-US" sz="4400" dirty="0"/>
              <a:t>3. Display the regression function, n, </a:t>
            </a:r>
            <a:r>
              <a:rPr lang="en-US" sz="4400" dirty="0" err="1"/>
              <a:t>x_sum</a:t>
            </a:r>
            <a:r>
              <a:rPr lang="en-US" sz="4400" dirty="0"/>
              <a:t>, </a:t>
            </a:r>
            <a:r>
              <a:rPr lang="en-US" sz="4400" dirty="0" err="1"/>
              <a:t>y_sum</a:t>
            </a:r>
            <a:r>
              <a:rPr lang="en-US" sz="4400" dirty="0"/>
              <a:t>, </a:t>
            </a:r>
            <a:r>
              <a:rPr lang="en-US" sz="4400" dirty="0" err="1"/>
              <a:t>xx_sum</a:t>
            </a:r>
            <a:r>
              <a:rPr lang="en-US" sz="4400" dirty="0"/>
              <a:t>, </a:t>
            </a:r>
            <a:r>
              <a:rPr lang="en-US" sz="4400" dirty="0" err="1"/>
              <a:t>xy_sum</a:t>
            </a:r>
            <a:r>
              <a:rPr lang="en-US" sz="4400" dirty="0"/>
              <a:t> on the page. </a:t>
            </a:r>
          </a:p>
          <a:p>
            <a:pPr marL="0" indent="0">
              <a:buNone/>
            </a:pPr>
            <a:endParaRPr lang="en-US" sz="4400" dirty="0"/>
          </a:p>
          <a:p>
            <a:pPr marL="0" indent="0">
              <a:buNone/>
            </a:pPr>
            <a:r>
              <a:rPr lang="en-US" sz="3200" i="1" dirty="0"/>
              <a:t>Notes: intermediate results</a:t>
            </a:r>
          </a:p>
        </p:txBody>
      </p:sp>
    </p:spTree>
    <p:extLst>
      <p:ext uri="{BB962C8B-B14F-4D97-AF65-F5344CB8AC3E}">
        <p14:creationId xmlns:p14="http://schemas.microsoft.com/office/powerpoint/2010/main" val="39473835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1BDB-B3F0-226D-590C-B597615532DF}"/>
              </a:ext>
            </a:extLst>
          </p:cNvPr>
          <p:cNvSpPr>
            <a:spLocks noGrp="1"/>
          </p:cNvSpPr>
          <p:nvPr>
            <p:ph type="title"/>
          </p:nvPr>
        </p:nvSpPr>
        <p:spPr/>
        <p:txBody>
          <a:bodyPr/>
          <a:lstStyle/>
          <a:p>
            <a:r>
              <a:rPr lang="en-US" dirty="0"/>
              <a:t>Prompt: How to cite JavaScript Lib</a:t>
            </a:r>
            <a:r>
              <a:rPr lang="en-US" altLang="zh-CN" dirty="0"/>
              <a:t>r</a:t>
            </a:r>
            <a:r>
              <a:rPr lang="en-US" dirty="0"/>
              <a:t>aries</a:t>
            </a:r>
          </a:p>
        </p:txBody>
      </p:sp>
      <p:sp>
        <p:nvSpPr>
          <p:cNvPr id="3" name="Content Placeholder 2">
            <a:extLst>
              <a:ext uri="{FF2B5EF4-FFF2-40B4-BE49-F238E27FC236}">
                <a16:creationId xmlns:a16="http://schemas.microsoft.com/office/drawing/2014/main" id="{CF8DD228-C303-270F-AC79-763AF54CAFCD}"/>
              </a:ext>
            </a:extLst>
          </p:cNvPr>
          <p:cNvSpPr>
            <a:spLocks noGrp="1"/>
          </p:cNvSpPr>
          <p:nvPr>
            <p:ph idx="1"/>
          </p:nvPr>
        </p:nvSpPr>
        <p:spPr/>
        <p:txBody>
          <a:bodyPr>
            <a:normAutofit/>
          </a:bodyPr>
          <a:lstStyle/>
          <a:p>
            <a:pPr marL="0" indent="0">
              <a:buNone/>
            </a:pPr>
            <a:r>
              <a:rPr lang="en-US" sz="4000" dirty="0"/>
              <a:t>4. Provide the necessary library citations or links to external resources used in the code, specifically from </a:t>
            </a:r>
            <a:r>
              <a:rPr lang="en-US" sz="4000" b="1" u="sng" dirty="0"/>
              <a:t>CDN sources</a:t>
            </a:r>
            <a:r>
              <a:rPr lang="en-US" sz="4000" dirty="0"/>
              <a:t>.</a:t>
            </a:r>
          </a:p>
          <a:p>
            <a:pPr marL="0" indent="0">
              <a:buNone/>
            </a:pPr>
            <a:endParaRPr lang="en-US" sz="4000" dirty="0"/>
          </a:p>
          <a:p>
            <a:pPr marL="0" indent="0">
              <a:buNone/>
            </a:pPr>
            <a:r>
              <a:rPr lang="en-US" sz="3200" i="1" dirty="0"/>
              <a:t>Notes: </a:t>
            </a:r>
            <a:r>
              <a:rPr lang="en-US" altLang="zh-CN" sz="3200" i="1" dirty="0"/>
              <a:t>Content Delivery Network</a:t>
            </a:r>
            <a:endParaRPr lang="en-US" sz="3200" i="1" dirty="0"/>
          </a:p>
        </p:txBody>
      </p:sp>
    </p:spTree>
    <p:extLst>
      <p:ext uri="{BB962C8B-B14F-4D97-AF65-F5344CB8AC3E}">
        <p14:creationId xmlns:p14="http://schemas.microsoft.com/office/powerpoint/2010/main" val="11094980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CB5AB-4E83-9DCF-1073-1216A84C167E}"/>
              </a:ext>
            </a:extLst>
          </p:cNvPr>
          <p:cNvSpPr>
            <a:spLocks noGrp="1"/>
          </p:cNvSpPr>
          <p:nvPr>
            <p:ph type="title"/>
          </p:nvPr>
        </p:nvSpPr>
        <p:spPr/>
        <p:txBody>
          <a:bodyPr/>
          <a:lstStyle/>
          <a:p>
            <a:r>
              <a:rPr lang="en-US" dirty="0"/>
              <a:t>Social Network Analysis (Gephi)</a:t>
            </a:r>
          </a:p>
        </p:txBody>
      </p:sp>
      <p:sp>
        <p:nvSpPr>
          <p:cNvPr id="10" name="Content Placeholder 9">
            <a:extLst>
              <a:ext uri="{FF2B5EF4-FFF2-40B4-BE49-F238E27FC236}">
                <a16:creationId xmlns:a16="http://schemas.microsoft.com/office/drawing/2014/main" id="{4A0D09A2-C222-0F02-87E6-5E73F248BB01}"/>
              </a:ext>
            </a:extLst>
          </p:cNvPr>
          <p:cNvSpPr>
            <a:spLocks noGrp="1"/>
          </p:cNvSpPr>
          <p:nvPr>
            <p:ph idx="1"/>
          </p:nvPr>
        </p:nvSpPr>
        <p:spPr/>
        <p:txBody>
          <a:bodyPr/>
          <a:lstStyle/>
          <a:p>
            <a:endParaRPr lang="en-US" dirty="0"/>
          </a:p>
        </p:txBody>
      </p:sp>
      <p:graphicFrame>
        <p:nvGraphicFramePr>
          <p:cNvPr id="5" name="Table 4">
            <a:extLst>
              <a:ext uri="{FF2B5EF4-FFF2-40B4-BE49-F238E27FC236}">
                <a16:creationId xmlns:a16="http://schemas.microsoft.com/office/drawing/2014/main" id="{F8D69586-D299-6475-0D0D-FF397E6946FE}"/>
              </a:ext>
            </a:extLst>
          </p:cNvPr>
          <p:cNvGraphicFramePr>
            <a:graphicFrameLocks noGrp="1"/>
          </p:cNvGraphicFramePr>
          <p:nvPr>
            <p:extLst>
              <p:ext uri="{D42A27DB-BD31-4B8C-83A1-F6EECF244321}">
                <p14:modId xmlns:p14="http://schemas.microsoft.com/office/powerpoint/2010/main" val="3534019485"/>
              </p:ext>
            </p:extLst>
          </p:nvPr>
        </p:nvGraphicFramePr>
        <p:xfrm>
          <a:off x="4022912" y="1601946"/>
          <a:ext cx="4146176" cy="4798695"/>
        </p:xfrm>
        <a:graphic>
          <a:graphicData uri="http://schemas.openxmlformats.org/drawingml/2006/table">
            <a:tbl>
              <a:tblPr>
                <a:tableStyleId>{5C22544A-7EE6-4342-B048-85BDC9FD1C3A}</a:tableStyleId>
              </a:tblPr>
              <a:tblGrid>
                <a:gridCol w="1967752">
                  <a:extLst>
                    <a:ext uri="{9D8B030D-6E8A-4147-A177-3AD203B41FA5}">
                      <a16:colId xmlns:a16="http://schemas.microsoft.com/office/drawing/2014/main" val="3987580067"/>
                    </a:ext>
                  </a:extLst>
                </a:gridCol>
                <a:gridCol w="2178424">
                  <a:extLst>
                    <a:ext uri="{9D8B030D-6E8A-4147-A177-3AD203B41FA5}">
                      <a16:colId xmlns:a16="http://schemas.microsoft.com/office/drawing/2014/main" val="3389990886"/>
                    </a:ext>
                  </a:extLst>
                </a:gridCol>
              </a:tblGrid>
              <a:tr h="388288">
                <a:tc>
                  <a:txBody>
                    <a:bodyPr/>
                    <a:lstStyle/>
                    <a:p>
                      <a:pPr algn="ctr" fontAlgn="b"/>
                      <a:r>
                        <a:rPr lang="en-US" sz="2800" b="1" u="sng" strike="noStrike" dirty="0">
                          <a:effectLst/>
                          <a:latin typeface="Arial" panose="020B0604020202020204" pitchFamily="34" charset="0"/>
                          <a:cs typeface="Arial" panose="020B0604020202020204" pitchFamily="34" charset="0"/>
                        </a:rPr>
                        <a:t>person1</a:t>
                      </a:r>
                      <a:endParaRPr lang="en-US" sz="2800" b="1" i="0" u="sng"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2800" b="1" u="sng" strike="noStrike" dirty="0">
                          <a:effectLst/>
                          <a:latin typeface="Arial" panose="020B0604020202020204" pitchFamily="34" charset="0"/>
                          <a:cs typeface="Arial" panose="020B0604020202020204" pitchFamily="34" charset="0"/>
                        </a:rPr>
                        <a:t>person2</a:t>
                      </a:r>
                      <a:endParaRPr lang="en-US" sz="2800" b="1" i="0" u="sng"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934479606"/>
                  </a:ext>
                </a:extLst>
              </a:tr>
              <a:tr h="388288">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王安石</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986633267"/>
                  </a:ext>
                </a:extLst>
              </a:tr>
              <a:tr h="388288">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蘇軾</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2298362117"/>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蘇軾</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蘇轍</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942556924"/>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蘇轍</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王安石</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4095984766"/>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王安石</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蘇軾</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105670627"/>
                  </a:ext>
                </a:extLst>
              </a:tr>
              <a:tr h="388288">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蘇轍</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179428993"/>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蘇洵</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王安石</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2623932132"/>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呂祖謙</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999040722"/>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黃庭堅</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蘇軾</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260067813"/>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呂大臨</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蘇轍</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079072001"/>
                  </a:ext>
                </a:extLst>
              </a:tr>
            </a:tbl>
          </a:graphicData>
        </a:graphic>
      </p:graphicFrame>
    </p:spTree>
    <p:extLst>
      <p:ext uri="{BB962C8B-B14F-4D97-AF65-F5344CB8AC3E}">
        <p14:creationId xmlns:p14="http://schemas.microsoft.com/office/powerpoint/2010/main" val="8489692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EF693-C279-3A09-05AB-9AB6223A5960}"/>
              </a:ext>
            </a:extLst>
          </p:cNvPr>
          <p:cNvSpPr>
            <a:spLocks noGrp="1"/>
          </p:cNvSpPr>
          <p:nvPr>
            <p:ph type="title"/>
          </p:nvPr>
        </p:nvSpPr>
        <p:spPr/>
        <p:txBody>
          <a:bodyPr/>
          <a:lstStyle/>
          <a:p>
            <a:r>
              <a:rPr lang="en-US" dirty="0"/>
              <a:t>Prompt: Describe </a:t>
            </a:r>
            <a:r>
              <a:rPr lang="en-US" altLang="zh-CN" dirty="0"/>
              <a:t>the Input and Output</a:t>
            </a:r>
            <a:endParaRPr lang="en-US" dirty="0"/>
          </a:p>
        </p:txBody>
      </p:sp>
      <p:sp>
        <p:nvSpPr>
          <p:cNvPr id="3" name="Content Placeholder 2">
            <a:extLst>
              <a:ext uri="{FF2B5EF4-FFF2-40B4-BE49-F238E27FC236}">
                <a16:creationId xmlns:a16="http://schemas.microsoft.com/office/drawing/2014/main" id="{132F68C1-63CD-F6FA-6B6B-5A0B8F072935}"/>
              </a:ext>
            </a:extLst>
          </p:cNvPr>
          <p:cNvSpPr>
            <a:spLocks noGrp="1"/>
          </p:cNvSpPr>
          <p:nvPr>
            <p:ph idx="1"/>
          </p:nvPr>
        </p:nvSpPr>
        <p:spPr/>
        <p:txBody>
          <a:bodyPr>
            <a:normAutofit/>
          </a:bodyPr>
          <a:lstStyle/>
          <a:p>
            <a:pPr marL="0" indent="0">
              <a:buNone/>
            </a:pPr>
            <a:r>
              <a:rPr lang="en-US" sz="4000" dirty="0"/>
              <a:t>Please create a </a:t>
            </a:r>
            <a:r>
              <a:rPr lang="en-US" altLang="zh-CN" sz="4000" dirty="0"/>
              <a:t>G</a:t>
            </a:r>
            <a:r>
              <a:rPr lang="en-US" sz="4000" dirty="0"/>
              <a:t>ephi input (</a:t>
            </a:r>
            <a:r>
              <a:rPr lang="en-US" sz="4000" dirty="0" err="1"/>
              <a:t>gexf</a:t>
            </a:r>
            <a:r>
              <a:rPr lang="en-US" sz="4000" dirty="0"/>
              <a:t>) for me by using these social associations:</a:t>
            </a:r>
          </a:p>
          <a:p>
            <a:pPr marL="0" indent="0">
              <a:buNone/>
            </a:pPr>
            <a:endParaRPr lang="en-US" sz="1200" dirty="0"/>
          </a:p>
          <a:p>
            <a:pPr marL="0" indent="0">
              <a:buNone/>
            </a:pPr>
            <a:r>
              <a:rPr lang="zh-TW" altLang="en-US" sz="4000" dirty="0">
                <a:latin typeface="Microsoft YaHei" panose="020B0503020204020204" pitchFamily="34" charset="-122"/>
                <a:ea typeface="Microsoft YaHei" panose="020B0503020204020204" pitchFamily="34" charset="-122"/>
              </a:rPr>
              <a:t>王安石	朱熹</a:t>
            </a:r>
          </a:p>
          <a:p>
            <a:pPr marL="0" indent="0">
              <a:buNone/>
            </a:pPr>
            <a:r>
              <a:rPr lang="zh-TW" altLang="en-US" sz="4000" dirty="0">
                <a:latin typeface="Microsoft YaHei" panose="020B0503020204020204" pitchFamily="34" charset="-122"/>
                <a:ea typeface="Microsoft YaHei" panose="020B0503020204020204" pitchFamily="34" charset="-122"/>
              </a:rPr>
              <a:t>朱熹	蘇軾</a:t>
            </a:r>
          </a:p>
          <a:p>
            <a:pPr marL="0" indent="0">
              <a:buNone/>
            </a:pPr>
            <a:r>
              <a:rPr lang="zh-TW" altLang="en-US" sz="4000" dirty="0">
                <a:latin typeface="Microsoft YaHei" panose="020B0503020204020204" pitchFamily="34" charset="-122"/>
                <a:ea typeface="Microsoft YaHei" panose="020B0503020204020204" pitchFamily="34" charset="-122"/>
              </a:rPr>
              <a:t>蘇軾	蘇轍</a:t>
            </a:r>
            <a:endParaRPr lang="en-US" altLang="zh-TW" sz="4000" dirty="0">
              <a:latin typeface="Microsoft YaHei" panose="020B0503020204020204" pitchFamily="34" charset="-122"/>
              <a:ea typeface="Microsoft YaHei" panose="020B0503020204020204" pitchFamily="34" charset="-122"/>
            </a:endParaRPr>
          </a:p>
          <a:p>
            <a:pPr marL="0" indent="0">
              <a:buNone/>
            </a:pPr>
            <a:r>
              <a:rPr lang="en-US" sz="4000" dirty="0"/>
              <a:t>…</a:t>
            </a:r>
          </a:p>
        </p:txBody>
      </p:sp>
    </p:spTree>
    <p:extLst>
      <p:ext uri="{BB962C8B-B14F-4D97-AF65-F5344CB8AC3E}">
        <p14:creationId xmlns:p14="http://schemas.microsoft.com/office/powerpoint/2010/main" val="38875174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598582-DDF7-7881-8A2E-CA7D38A4CD24}"/>
              </a:ext>
            </a:extLst>
          </p:cNvPr>
          <p:cNvSpPr>
            <a:spLocks noGrp="1"/>
          </p:cNvSpPr>
          <p:nvPr>
            <p:ph idx="1"/>
          </p:nvPr>
        </p:nvSpPr>
        <p:spPr>
          <a:xfrm>
            <a:off x="838200" y="672353"/>
            <a:ext cx="10515600" cy="5504610"/>
          </a:xfrm>
        </p:spPr>
        <p:txBody>
          <a:bodyPr/>
          <a:lstStyle/>
          <a:p>
            <a:pPr marL="0" indent="0">
              <a:buNone/>
            </a:pPr>
            <a:r>
              <a:rPr lang="en-US" dirty="0">
                <a:hlinkClick r:id="rId2"/>
              </a:rPr>
              <a:t>https://github.com/fccsdigitalchina/generative_ai_east_asian_studies/blob/main/Visualization/Gephi_create_gexf/2_prompt.txt</a:t>
            </a:r>
            <a:endParaRPr lang="en-US" dirty="0"/>
          </a:p>
          <a:p>
            <a:pPr marL="0" indent="0">
              <a:buNone/>
            </a:pPr>
            <a:endParaRPr lang="en-US" dirty="0"/>
          </a:p>
        </p:txBody>
      </p:sp>
      <p:pic>
        <p:nvPicPr>
          <p:cNvPr id="4" name="Picture 3">
            <a:extLst>
              <a:ext uri="{FF2B5EF4-FFF2-40B4-BE49-F238E27FC236}">
                <a16:creationId xmlns:a16="http://schemas.microsoft.com/office/drawing/2014/main" id="{FA698C06-39E6-CCB8-0FCE-FE788E4C6D8F}"/>
              </a:ext>
            </a:extLst>
          </p:cNvPr>
          <p:cNvPicPr>
            <a:picLocks noChangeAspect="1"/>
          </p:cNvPicPr>
          <p:nvPr/>
        </p:nvPicPr>
        <p:blipFill rotWithShape="1">
          <a:blip r:embed="rId3"/>
          <a:srcRect b="5355"/>
          <a:stretch/>
        </p:blipFill>
        <p:spPr>
          <a:xfrm>
            <a:off x="1904415" y="1512024"/>
            <a:ext cx="8383170" cy="5229436"/>
          </a:xfrm>
          <a:prstGeom prst="rect">
            <a:avLst/>
          </a:prstGeom>
        </p:spPr>
      </p:pic>
    </p:spTree>
    <p:extLst>
      <p:ext uri="{BB962C8B-B14F-4D97-AF65-F5344CB8AC3E}">
        <p14:creationId xmlns:p14="http://schemas.microsoft.com/office/powerpoint/2010/main" val="37020981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ay be an image of text that says '蘇询 呂大臨 王安石 黃庭堅 呂祖謙'">
            <a:extLst>
              <a:ext uri="{FF2B5EF4-FFF2-40B4-BE49-F238E27FC236}">
                <a16:creationId xmlns:a16="http://schemas.microsoft.com/office/drawing/2014/main" id="{81300381-F2FE-A7D0-97F6-4E8867746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6642" y="94268"/>
            <a:ext cx="8791952" cy="67564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9706D3-9487-8A36-0998-9C21966E2785}"/>
              </a:ext>
            </a:extLst>
          </p:cNvPr>
          <p:cNvSpPr txBox="1"/>
          <p:nvPr/>
        </p:nvSpPr>
        <p:spPr>
          <a:xfrm>
            <a:off x="2900082" y="5665569"/>
            <a:ext cx="6391835" cy="646331"/>
          </a:xfrm>
          <a:prstGeom prst="rect">
            <a:avLst/>
          </a:prstGeom>
          <a:noFill/>
        </p:spPr>
        <p:txBody>
          <a:bodyPr wrap="square">
            <a:spAutoFit/>
          </a:bodyPr>
          <a:lstStyle/>
          <a:p>
            <a:r>
              <a:rPr lang="en-US" dirty="0"/>
              <a:t>https://github.com/fccsdigitalchina/generative_ai_east_asian_studies/blob/main/Visualization/Gephi_create_gexf/3_output.gexf</a:t>
            </a:r>
          </a:p>
        </p:txBody>
      </p:sp>
    </p:spTree>
    <p:extLst>
      <p:ext uri="{BB962C8B-B14F-4D97-AF65-F5344CB8AC3E}">
        <p14:creationId xmlns:p14="http://schemas.microsoft.com/office/powerpoint/2010/main" val="42822402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B733F-0470-BA06-7E0A-79B135F8950E}"/>
              </a:ext>
            </a:extLst>
          </p:cNvPr>
          <p:cNvSpPr>
            <a:spLocks noGrp="1"/>
          </p:cNvSpPr>
          <p:nvPr>
            <p:ph type="title"/>
          </p:nvPr>
        </p:nvSpPr>
        <p:spPr/>
        <p:txBody>
          <a:bodyPr/>
          <a:lstStyle/>
          <a:p>
            <a:r>
              <a:rPr lang="en-US" dirty="0"/>
              <a:t>Basic ideas:</a:t>
            </a:r>
            <a:br>
              <a:rPr lang="en-US" dirty="0"/>
            </a:br>
            <a:r>
              <a:rPr lang="en-US" dirty="0"/>
              <a:t>Try to Understand Generative AI</a:t>
            </a:r>
          </a:p>
        </p:txBody>
      </p:sp>
    </p:spTree>
    <p:extLst>
      <p:ext uri="{BB962C8B-B14F-4D97-AF65-F5344CB8AC3E}">
        <p14:creationId xmlns:p14="http://schemas.microsoft.com/office/powerpoint/2010/main" val="36690863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9AF4D1-E767-A884-51A5-605ECF445128}"/>
              </a:ext>
            </a:extLst>
          </p:cNvPr>
          <p:cNvSpPr>
            <a:spLocks noGrp="1"/>
          </p:cNvSpPr>
          <p:nvPr>
            <p:ph type="title"/>
          </p:nvPr>
        </p:nvSpPr>
        <p:spPr/>
        <p:txBody>
          <a:bodyPr/>
          <a:lstStyle/>
          <a:p>
            <a:r>
              <a:rPr lang="en-US" dirty="0"/>
              <a:t>Show Your Ideas Step by Step</a:t>
            </a:r>
          </a:p>
        </p:txBody>
      </p:sp>
      <p:sp>
        <p:nvSpPr>
          <p:cNvPr id="5" name="Content Placeholder 4">
            <a:extLst>
              <a:ext uri="{FF2B5EF4-FFF2-40B4-BE49-F238E27FC236}">
                <a16:creationId xmlns:a16="http://schemas.microsoft.com/office/drawing/2014/main" id="{AECE58FA-D732-7280-4CBB-8C3F463C14E3}"/>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AE69D294-6747-3325-BAEB-1FF2AE8B0A44}"/>
              </a:ext>
            </a:extLst>
          </p:cNvPr>
          <p:cNvPicPr>
            <a:picLocks noChangeAspect="1"/>
          </p:cNvPicPr>
          <p:nvPr/>
        </p:nvPicPr>
        <p:blipFill>
          <a:blip r:embed="rId2"/>
          <a:stretch>
            <a:fillRect/>
          </a:stretch>
        </p:blipFill>
        <p:spPr>
          <a:xfrm>
            <a:off x="838200" y="1825625"/>
            <a:ext cx="7828194" cy="4351338"/>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42CB69C9-5372-64C9-7213-49D145A2339E}"/>
                  </a:ext>
                </a:extLst>
              </p14:cNvPr>
              <p14:cNvContentPartPr/>
              <p14:nvPr/>
            </p14:nvContentPartPr>
            <p14:xfrm>
              <a:off x="4317317" y="4045075"/>
              <a:ext cx="252720" cy="9360"/>
            </p14:xfrm>
          </p:contentPart>
        </mc:Choice>
        <mc:Fallback xmlns="">
          <p:pic>
            <p:nvPicPr>
              <p:cNvPr id="8" name="Ink 7">
                <a:extLst>
                  <a:ext uri="{FF2B5EF4-FFF2-40B4-BE49-F238E27FC236}">
                    <a16:creationId xmlns:a16="http://schemas.microsoft.com/office/drawing/2014/main" id="{42CB69C9-5372-64C9-7213-49D145A2339E}"/>
                  </a:ext>
                </a:extLst>
              </p:cNvPr>
              <p:cNvPicPr/>
              <p:nvPr/>
            </p:nvPicPr>
            <p:blipFill>
              <a:blip r:embed="rId4"/>
              <a:stretch>
                <a:fillRect/>
              </a:stretch>
            </p:blipFill>
            <p:spPr>
              <a:xfrm>
                <a:off x="4281677" y="4009435"/>
                <a:ext cx="324360" cy="81000"/>
              </a:xfrm>
              <a:prstGeom prst="rect">
                <a:avLst/>
              </a:prstGeom>
            </p:spPr>
          </p:pic>
        </mc:Fallback>
      </mc:AlternateContent>
      <p:pic>
        <p:nvPicPr>
          <p:cNvPr id="12" name="Picture 11">
            <a:extLst>
              <a:ext uri="{FF2B5EF4-FFF2-40B4-BE49-F238E27FC236}">
                <a16:creationId xmlns:a16="http://schemas.microsoft.com/office/drawing/2014/main" id="{CED82C91-51BB-38AF-2FEC-93FC81FD0CD5}"/>
              </a:ext>
            </a:extLst>
          </p:cNvPr>
          <p:cNvPicPr>
            <a:picLocks noChangeAspect="1"/>
          </p:cNvPicPr>
          <p:nvPr/>
        </p:nvPicPr>
        <p:blipFill>
          <a:blip r:embed="rId5"/>
          <a:stretch>
            <a:fillRect/>
          </a:stretch>
        </p:blipFill>
        <p:spPr>
          <a:xfrm>
            <a:off x="6594662" y="2506622"/>
            <a:ext cx="3162300" cy="3095625"/>
          </a:xfrm>
          <a:prstGeom prst="rect">
            <a:avLst/>
          </a:prstGeom>
        </p:spPr>
      </p:pic>
      <p:sp>
        <p:nvSpPr>
          <p:cNvPr id="13" name="Rectangle: Rounded Corners 12">
            <a:extLst>
              <a:ext uri="{FF2B5EF4-FFF2-40B4-BE49-F238E27FC236}">
                <a16:creationId xmlns:a16="http://schemas.microsoft.com/office/drawing/2014/main" id="{5973FC74-0BE2-3F83-C558-EEE0A6A5E4A9}"/>
              </a:ext>
            </a:extLst>
          </p:cNvPr>
          <p:cNvSpPr/>
          <p:nvPr/>
        </p:nvSpPr>
        <p:spPr>
          <a:xfrm>
            <a:off x="6355976" y="4001294"/>
            <a:ext cx="3612777" cy="47209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3181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A788D-E919-4C8F-1B00-21E22B741CC4}"/>
              </a:ext>
            </a:extLst>
          </p:cNvPr>
          <p:cNvSpPr>
            <a:spLocks noGrp="1"/>
          </p:cNvSpPr>
          <p:nvPr>
            <p:ph type="title"/>
          </p:nvPr>
        </p:nvSpPr>
        <p:spPr/>
        <p:txBody>
          <a:bodyPr/>
          <a:lstStyle/>
          <a:p>
            <a:r>
              <a:rPr lang="en-US" dirty="0"/>
              <a:t>Teach Yourself</a:t>
            </a:r>
          </a:p>
        </p:txBody>
      </p:sp>
      <p:pic>
        <p:nvPicPr>
          <p:cNvPr id="5" name="Picture 4">
            <a:extLst>
              <a:ext uri="{FF2B5EF4-FFF2-40B4-BE49-F238E27FC236}">
                <a16:creationId xmlns:a16="http://schemas.microsoft.com/office/drawing/2014/main" id="{271B2A4F-31D9-AB7B-19F5-B2A395E0BA54}"/>
              </a:ext>
            </a:extLst>
          </p:cNvPr>
          <p:cNvPicPr>
            <a:picLocks noChangeAspect="1"/>
          </p:cNvPicPr>
          <p:nvPr/>
        </p:nvPicPr>
        <p:blipFill rotWithShape="1">
          <a:blip r:embed="rId2"/>
          <a:srcRect b="39331"/>
          <a:stretch/>
        </p:blipFill>
        <p:spPr>
          <a:xfrm>
            <a:off x="992489" y="1825625"/>
            <a:ext cx="10207021" cy="445863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38C0E97-1DD4-E380-1A87-8D5E201F5670}"/>
                  </a:ext>
                </a:extLst>
              </p14:cNvPr>
              <p14:cNvContentPartPr/>
              <p14:nvPr/>
            </p14:nvContentPartPr>
            <p14:xfrm>
              <a:off x="2285668" y="2428800"/>
              <a:ext cx="2369880" cy="51480"/>
            </p14:xfrm>
          </p:contentPart>
        </mc:Choice>
        <mc:Fallback xmlns="">
          <p:pic>
            <p:nvPicPr>
              <p:cNvPr id="6" name="Ink 5">
                <a:extLst>
                  <a:ext uri="{FF2B5EF4-FFF2-40B4-BE49-F238E27FC236}">
                    <a16:creationId xmlns:a16="http://schemas.microsoft.com/office/drawing/2014/main" id="{238C0E97-1DD4-E380-1A87-8D5E201F5670}"/>
                  </a:ext>
                </a:extLst>
              </p:cNvPr>
              <p:cNvPicPr/>
              <p:nvPr/>
            </p:nvPicPr>
            <p:blipFill>
              <a:blip r:embed="rId4"/>
              <a:stretch>
                <a:fillRect/>
              </a:stretch>
            </p:blipFill>
            <p:spPr>
              <a:xfrm>
                <a:off x="2232028" y="2320800"/>
                <a:ext cx="24775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2576BAF-283A-425B-6F60-0146A519105F}"/>
                  </a:ext>
                </a:extLst>
              </p14:cNvPr>
              <p14:cNvContentPartPr/>
              <p14:nvPr/>
            </p14:nvContentPartPr>
            <p14:xfrm>
              <a:off x="7028718" y="2686477"/>
              <a:ext cx="842760" cy="32760"/>
            </p14:xfrm>
          </p:contentPart>
        </mc:Choice>
        <mc:Fallback xmlns="">
          <p:pic>
            <p:nvPicPr>
              <p:cNvPr id="7" name="Ink 6">
                <a:extLst>
                  <a:ext uri="{FF2B5EF4-FFF2-40B4-BE49-F238E27FC236}">
                    <a16:creationId xmlns:a16="http://schemas.microsoft.com/office/drawing/2014/main" id="{B2576BAF-283A-425B-6F60-0146A519105F}"/>
                  </a:ext>
                </a:extLst>
              </p:cNvPr>
              <p:cNvPicPr/>
              <p:nvPr/>
            </p:nvPicPr>
            <p:blipFill>
              <a:blip r:embed="rId6"/>
              <a:stretch>
                <a:fillRect/>
              </a:stretch>
            </p:blipFill>
            <p:spPr>
              <a:xfrm>
                <a:off x="6974718" y="2578837"/>
                <a:ext cx="950400" cy="248400"/>
              </a:xfrm>
              <a:prstGeom prst="rect">
                <a:avLst/>
              </a:prstGeom>
            </p:spPr>
          </p:pic>
        </mc:Fallback>
      </mc:AlternateContent>
    </p:spTree>
    <p:extLst>
      <p:ext uri="{BB962C8B-B14F-4D97-AF65-F5344CB8AC3E}">
        <p14:creationId xmlns:p14="http://schemas.microsoft.com/office/powerpoint/2010/main" val="15471141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EA3A-FDDD-7488-20BB-735B033A9AE1}"/>
              </a:ext>
            </a:extLst>
          </p:cNvPr>
          <p:cNvSpPr>
            <a:spLocks noGrp="1"/>
          </p:cNvSpPr>
          <p:nvPr>
            <p:ph type="title"/>
          </p:nvPr>
        </p:nvSpPr>
        <p:spPr/>
        <p:txBody>
          <a:bodyPr/>
          <a:lstStyle/>
          <a:p>
            <a:r>
              <a:rPr lang="en-US" dirty="0"/>
              <a:t>Basic ideas</a:t>
            </a:r>
          </a:p>
        </p:txBody>
      </p:sp>
      <p:sp>
        <p:nvSpPr>
          <p:cNvPr id="3" name="Content Placeholder 2">
            <a:extLst>
              <a:ext uri="{FF2B5EF4-FFF2-40B4-BE49-F238E27FC236}">
                <a16:creationId xmlns:a16="http://schemas.microsoft.com/office/drawing/2014/main" id="{535586D2-EDCE-7DBC-1A57-ACFB4F215A80}"/>
              </a:ext>
            </a:extLst>
          </p:cNvPr>
          <p:cNvSpPr>
            <a:spLocks noGrp="1"/>
          </p:cNvSpPr>
          <p:nvPr>
            <p:ph idx="1"/>
          </p:nvPr>
        </p:nvSpPr>
        <p:spPr/>
        <p:txBody>
          <a:bodyPr/>
          <a:lstStyle/>
          <a:p>
            <a:r>
              <a:rPr lang="en-US" dirty="0"/>
              <a:t>Interact with AI</a:t>
            </a:r>
          </a:p>
          <a:p>
            <a:r>
              <a:rPr lang="en-US" dirty="0"/>
              <a:t>A good prompt for determinate knowledge will generate a stable output</a:t>
            </a:r>
          </a:p>
          <a:p>
            <a:r>
              <a:rPr lang="en-US" dirty="0"/>
              <a:t>Start a new chat for a new experiment</a:t>
            </a:r>
          </a:p>
          <a:p>
            <a:r>
              <a:rPr lang="en-US" dirty="0"/>
              <a:t>Try to understand the result instead of trusting the result</a:t>
            </a:r>
          </a:p>
          <a:p>
            <a:r>
              <a:rPr lang="en-US" dirty="0"/>
              <a:t>More information is good, more complicated logic rules is bad</a:t>
            </a:r>
          </a:p>
          <a:p>
            <a:r>
              <a:rPr lang="en-US" dirty="0"/>
              <a:t>Biased examples will give biased result</a:t>
            </a:r>
          </a:p>
          <a:p>
            <a:endParaRPr lang="en-US" dirty="0"/>
          </a:p>
        </p:txBody>
      </p:sp>
    </p:spTree>
    <p:extLst>
      <p:ext uri="{BB962C8B-B14F-4D97-AF65-F5344CB8AC3E}">
        <p14:creationId xmlns:p14="http://schemas.microsoft.com/office/powerpoint/2010/main" val="41420253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1987</TotalTime>
  <Words>4044</Words>
  <Application>Microsoft Office PowerPoint</Application>
  <PresentationFormat>Widescreen</PresentationFormat>
  <Paragraphs>373</Paragraphs>
  <Slides>100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100</vt:i4>
      </vt:variant>
    </vt:vector>
  </HeadingPairs>
  <TitlesOfParts>
    <vt:vector size="108" baseType="lpstr">
      <vt:lpstr>docs-Roboto</vt:lpstr>
      <vt:lpstr>Google Sans</vt:lpstr>
      <vt:lpstr>Microsoft YaHei</vt:lpstr>
      <vt:lpstr>ui-monospace</vt:lpstr>
      <vt:lpstr>Arial</vt:lpstr>
      <vt:lpstr>Calibri</vt:lpstr>
      <vt:lpstr>Calibri Light</vt:lpstr>
      <vt:lpstr>Office Theme</vt:lpstr>
      <vt:lpstr>Generative AI for East Asian Studies: Use Cases</vt:lpstr>
      <vt:lpstr>Summarize PDF Articles</vt:lpstr>
      <vt:lpstr>PowerPoint Presentation</vt:lpstr>
      <vt:lpstr>PowerPoint Presentation</vt:lpstr>
      <vt:lpstr>PowerPoint Presentation</vt:lpstr>
      <vt:lpstr>PowerPoint Presentation</vt:lpstr>
      <vt:lpstr>PowerPoint Presentation</vt:lpstr>
      <vt:lpstr>Reviews on AI Summarizations (Blind Test)</vt:lpstr>
      <vt:lpstr>Professor Peter Bol  (Chinese Studies)   For Perfect Order: Wang An-Shih And Ssu-Ma Kuang</vt:lpstr>
      <vt:lpstr>Professor Michael Szonyi (Chinese Studies)   Land Markets, Property Rights, And Corporate Organization In Late Imperial China: Preliminary Reflections On Recently Discovered Materials From Fujian</vt:lpstr>
      <vt:lpstr>Doctor Katherine Matsuura  (Japanese Studies)   House Of Mirrors： American History-Writing On Japan by Carol Gluck</vt:lpstr>
      <vt:lpstr>PowerPoint Presentation</vt:lpstr>
      <vt:lpstr>Use Cases</vt:lpstr>
      <vt:lpstr>PowerPoint Presentation</vt:lpstr>
      <vt:lpstr>PowerPoint Presentation</vt:lpstr>
      <vt:lpstr>Create and Clean Data</vt:lpstr>
      <vt:lpstr>PowerPoint Presentation</vt:lpstr>
      <vt:lpstr>Create data from OCR</vt:lpstr>
      <vt:lpstr>PowerPoint Presentation</vt:lpstr>
      <vt:lpstr>PowerPoint Presentation</vt:lpstr>
      <vt:lpstr>Prompt: Description</vt:lpstr>
      <vt:lpstr>Rearrange Data by Rules</vt:lpstr>
      <vt:lpstr>Solution: Generate some JS codes</vt:lpstr>
      <vt:lpstr>PowerPoint Presentation</vt:lpstr>
      <vt:lpstr>https://github.com/fccsdigitalchina/generative_ai_east_asian_studies/blob/main/Codes_generation/JavaScript/String_rearrangement/1_task.txt</vt:lpstr>
      <vt:lpstr>Prompt 3.5: Describe the Algrithum</vt:lpstr>
      <vt:lpstr>Prompt 3.5: Describe your output schema</vt:lpstr>
      <vt:lpstr>Prompt 3.5: Design the Output Layout</vt:lpstr>
      <vt:lpstr>Prompt 3.5: Design the Output Layout</vt:lpstr>
      <vt:lpstr>Prompt 3.5: Prettify Your Layout</vt:lpstr>
      <vt:lpstr>PowerPoint Presentation</vt:lpstr>
      <vt:lpstr>Prompt 4.0: Describe Your Patterns Briefly</vt:lpstr>
      <vt:lpstr>Create data from generative AI</vt:lpstr>
      <vt:lpstr>PowerPoint Presentation</vt:lpstr>
      <vt:lpstr>Prompt: Description</vt:lpstr>
      <vt:lpstr>Prompt: Output Schema and Define Batch Number</vt:lpstr>
      <vt:lpstr>Prompt: Next Batch Trigger</vt:lpstr>
      <vt:lpstr>Correct Rate of Nationality (ChatGPT 4.0)</vt:lpstr>
      <vt:lpstr>Observe the Data: False</vt:lpstr>
      <vt:lpstr>Observe the Data: True</vt:lpstr>
      <vt:lpstr>The correct rate for nationality equals to  Western and Southern Europe</vt:lpstr>
      <vt:lpstr>Code (Standardize) Data</vt:lpstr>
      <vt:lpstr>PowerPoint Presentation</vt:lpstr>
      <vt:lpstr>PowerPoint Presentation</vt:lpstr>
      <vt:lpstr>Tag Social Associations (For 4.0)</vt:lpstr>
      <vt:lpstr>CBDB Association Model (45 types)</vt:lpstr>
      <vt:lpstr>PowerPoint Presentation</vt:lpstr>
      <vt:lpstr>Prompt: Describe Data Model with Details</vt:lpstr>
      <vt:lpstr>Prompt: Design Output Requirement</vt:lpstr>
      <vt:lpstr>Prompt: Design Output Schema</vt:lpstr>
      <vt:lpstr>Prompt: Create an Interface (Input Format)</vt:lpstr>
      <vt:lpstr>Prompt: Use the Interface</vt:lpstr>
      <vt:lpstr>Code (Standardize) Data by Training data</vt:lpstr>
      <vt:lpstr>Convert Reign Year to Western Year</vt:lpstr>
      <vt:lpstr>PowerPoint Presentation</vt:lpstr>
      <vt:lpstr>Check the results</vt:lpstr>
      <vt:lpstr>Prompt 4.0: Describe Your Request</vt:lpstr>
      <vt:lpstr>Prompt: Submit Your Training Data</vt:lpstr>
      <vt:lpstr>Harvard LoGaRT</vt:lpstr>
      <vt:lpstr>Create bibliography</vt:lpstr>
      <vt:lpstr>Create bibliography</vt:lpstr>
      <vt:lpstr>PowerPoint Presentation</vt:lpstr>
      <vt:lpstr>Data Analysis </vt:lpstr>
      <vt:lpstr>PowerPoint Presentation</vt:lpstr>
      <vt:lpstr>Find the biographical Addresses for some historical figures and put them on a map</vt:lpstr>
      <vt:lpstr>Call API and Parse JSON</vt:lpstr>
      <vt:lpstr>PowerPoint Presentation</vt:lpstr>
      <vt:lpstr>Prompt: Describe Your Task Briefly</vt:lpstr>
      <vt:lpstr>Prompt 3.5: Describe API Schema</vt:lpstr>
      <vt:lpstr>Prompt: Define Output Schema</vt:lpstr>
      <vt:lpstr>PowerPoint Presentation</vt:lpstr>
      <vt:lpstr>Remove ID Column</vt:lpstr>
      <vt:lpstr>PowerPoint Presentation</vt:lpstr>
      <vt:lpstr>Prompt</vt:lpstr>
      <vt:lpstr>Geocoding</vt:lpstr>
      <vt:lpstr>PowerPoint Presentation</vt:lpstr>
      <vt:lpstr>Prompt: Define Input and Output</vt:lpstr>
      <vt:lpstr>Prompt: For Geocoding</vt:lpstr>
      <vt:lpstr>Visualize Addresses by Google Earth</vt:lpstr>
      <vt:lpstr>PowerPoint Presentation</vt:lpstr>
      <vt:lpstr>PowerPoint Presentation</vt:lpstr>
      <vt:lpstr>Data Visualization</vt:lpstr>
      <vt:lpstr>Shaoxing Jinshi Trend Viz</vt:lpstr>
      <vt:lpstr>Target</vt:lpstr>
      <vt:lpstr>PowerPoint Presentation</vt:lpstr>
      <vt:lpstr>PowerPoint Presentation</vt:lpstr>
      <vt:lpstr>PowerPoint Presentation</vt:lpstr>
      <vt:lpstr>Prompt:  Generate Linear Regression Algorithm</vt:lpstr>
      <vt:lpstr>Prompt: Describe Visualization Details</vt:lpstr>
      <vt:lpstr>Prompt: Output Important Results for Check</vt:lpstr>
      <vt:lpstr>Prompt: How to cite JavaScript Libraries</vt:lpstr>
      <vt:lpstr>Social Network Analysis (Gephi)</vt:lpstr>
      <vt:lpstr>Prompt: Describe the Input and Output</vt:lpstr>
      <vt:lpstr>PowerPoint Presentation</vt:lpstr>
      <vt:lpstr>PowerPoint Presentation</vt:lpstr>
      <vt:lpstr>Basic ideas: Try to Understand Generative AI</vt:lpstr>
      <vt:lpstr>Show Your Ideas Step by Step</vt:lpstr>
      <vt:lpstr>Teach Yourself</vt:lpstr>
      <vt:lpstr>Basic ideas</vt:lpstr>
      <vt:lpstr>Speeches from Generative AIs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for East Asian Studies: Use Cases</dc:title>
  <dc:creator>Wang, Hongsu</dc:creator>
  <cp:lastModifiedBy>Wang, Hongsu</cp:lastModifiedBy>
  <cp:revision>297</cp:revision>
  <dcterms:created xsi:type="dcterms:W3CDTF">2023-04-08T22:13:45Z</dcterms:created>
  <dcterms:modified xsi:type="dcterms:W3CDTF">2023-04-20T19:04:01Z</dcterms:modified>
</cp:coreProperties>
</file>